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6"/>
    <p:sldMasterId id="2147483728" r:id="rId7"/>
  </p:sldMasterIdLst>
  <p:notesMasterIdLst>
    <p:notesMasterId r:id="rId43"/>
  </p:notesMasterIdLst>
  <p:sldIdLst>
    <p:sldId id="576" r:id="rId8"/>
    <p:sldId id="599" r:id="rId9"/>
    <p:sldId id="606" r:id="rId10"/>
    <p:sldId id="627" r:id="rId11"/>
    <p:sldId id="628" r:id="rId12"/>
    <p:sldId id="629" r:id="rId13"/>
    <p:sldId id="632" r:id="rId14"/>
    <p:sldId id="633" r:id="rId15"/>
    <p:sldId id="637" r:id="rId16"/>
    <p:sldId id="607" r:id="rId17"/>
    <p:sldId id="608" r:id="rId18"/>
    <p:sldId id="609" r:id="rId19"/>
    <p:sldId id="610" r:id="rId20"/>
    <p:sldId id="611" r:id="rId21"/>
    <p:sldId id="612" r:id="rId22"/>
    <p:sldId id="613" r:id="rId23"/>
    <p:sldId id="614" r:id="rId24"/>
    <p:sldId id="635" r:id="rId25"/>
    <p:sldId id="615" r:id="rId26"/>
    <p:sldId id="641" r:id="rId27"/>
    <p:sldId id="616" r:id="rId28"/>
    <p:sldId id="617" r:id="rId29"/>
    <p:sldId id="618" r:id="rId30"/>
    <p:sldId id="619" r:id="rId31"/>
    <p:sldId id="620" r:id="rId32"/>
    <p:sldId id="621" r:id="rId33"/>
    <p:sldId id="642" r:id="rId34"/>
    <p:sldId id="622" r:id="rId35"/>
    <p:sldId id="623" r:id="rId36"/>
    <p:sldId id="624" r:id="rId37"/>
    <p:sldId id="625" r:id="rId38"/>
    <p:sldId id="634" r:id="rId39"/>
    <p:sldId id="636" r:id="rId40"/>
    <p:sldId id="639" r:id="rId41"/>
    <p:sldId id="643" r:id="rId4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864">
          <p15:clr>
            <a:srgbClr val="A4A3A4"/>
          </p15:clr>
        </p15:guide>
        <p15:guide id="3" orient="horz" pos="816">
          <p15:clr>
            <a:srgbClr val="A4A3A4"/>
          </p15:clr>
        </p15:guide>
        <p15:guide id="4" orient="horz" pos="3744">
          <p15:clr>
            <a:srgbClr val="A4A3A4"/>
          </p15:clr>
        </p15:guide>
        <p15:guide id="5" orient="horz" pos="258">
          <p15:clr>
            <a:srgbClr val="A4A3A4"/>
          </p15:clr>
        </p15:guide>
        <p15:guide id="6" pos="2880">
          <p15:clr>
            <a:srgbClr val="A4A3A4"/>
          </p15:clr>
        </p15:guide>
        <p15:guide id="7" pos="288">
          <p15:clr>
            <a:srgbClr val="A4A3A4"/>
          </p15:clr>
        </p15:guide>
        <p15:guide id="8" pos="5472">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Bluc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0000"/>
    <a:srgbClr val="10B2E0"/>
    <a:srgbClr val="FFFF99"/>
    <a:srgbClr val="C2D6EF"/>
    <a:srgbClr val="B90202"/>
    <a:srgbClr val="4DA0D4"/>
    <a:srgbClr val="0071C5"/>
    <a:srgbClr val="38DCD6"/>
    <a:srgbClr val="2BBBE0"/>
    <a:srgbClr val="00EB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88257" autoAdjust="0"/>
  </p:normalViewPr>
  <p:slideViewPr>
    <p:cSldViewPr snapToGrid="0" showGuides="1">
      <p:cViewPr>
        <p:scale>
          <a:sx n="90" d="100"/>
          <a:sy n="90" d="100"/>
        </p:scale>
        <p:origin x="950" y="53"/>
      </p:cViewPr>
      <p:guideLst>
        <p:guide orient="horz" pos="2160"/>
        <p:guide orient="horz" pos="864"/>
        <p:guide orient="horz" pos="816"/>
        <p:guide orient="horz" pos="3744"/>
        <p:guide orient="horz" pos="258"/>
        <p:guide pos="2880"/>
        <p:guide pos="288"/>
        <p:guide pos="5472"/>
      </p:guideLst>
    </p:cSldViewPr>
  </p:slideViewPr>
  <p:outlineViewPr>
    <p:cViewPr>
      <p:scale>
        <a:sx n="33" d="100"/>
        <a:sy n="33" d="100"/>
      </p:scale>
      <p:origin x="0" y="1518"/>
    </p:cViewPr>
  </p:outlineViewPr>
  <p:notesTextViewPr>
    <p:cViewPr>
      <p:scale>
        <a:sx n="3" d="2"/>
        <a:sy n="3" d="2"/>
      </p:scale>
      <p:origin x="0" y="0"/>
    </p:cViewPr>
  </p:notesTextViewPr>
  <p:sorterViewPr>
    <p:cViewPr>
      <p:scale>
        <a:sx n="71" d="100"/>
        <a:sy n="71" d="100"/>
      </p:scale>
      <p:origin x="0" y="0"/>
    </p:cViewPr>
  </p:sorterViewPr>
  <p:notesViewPr>
    <p:cSldViewPr snapToGrid="0">
      <p:cViewPr varScale="1">
        <p:scale>
          <a:sx n="51" d="100"/>
          <a:sy n="51" d="100"/>
        </p:scale>
        <p:origin x="2928" y="78"/>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3" tIns="49521" rIns="99043" bIns="49521"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3" tIns="49521" rIns="99043" bIns="49521" rtlCol="0"/>
          <a:lstStyle>
            <a:lvl1pPr algn="r">
              <a:defRPr sz="1300"/>
            </a:lvl1pPr>
          </a:lstStyle>
          <a:p>
            <a:fld id="{3D41FB95-A9B9-4B18-9622-01AF6211B2AD}" type="datetimeFigureOut">
              <a:rPr lang="en-US" smtClean="0"/>
              <a:pPr/>
              <a:t>5/5/2021</a:t>
            </a:fld>
            <a:endParaRPr lang="en-US" dirty="0"/>
          </a:p>
        </p:txBody>
      </p:sp>
      <p:sp>
        <p:nvSpPr>
          <p:cNvPr id="4" name="Slide Image Placeholder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9043" tIns="49521" rIns="99043" bIns="49521" rtlCol="0" anchor="ctr"/>
          <a:lstStyle/>
          <a:p>
            <a:endParaRPr lang="en-US" dirty="0"/>
          </a:p>
        </p:txBody>
      </p:sp>
      <p:sp>
        <p:nvSpPr>
          <p:cNvPr id="5" name="Notes Placeholder 4"/>
          <p:cNvSpPr>
            <a:spLocks noGrp="1"/>
          </p:cNvSpPr>
          <p:nvPr>
            <p:ph type="body" sz="quarter" idx="3"/>
          </p:nvPr>
        </p:nvSpPr>
        <p:spPr>
          <a:xfrm>
            <a:off x="709930" y="4861442"/>
            <a:ext cx="5679440" cy="4605576"/>
          </a:xfrm>
          <a:prstGeom prst="rect">
            <a:avLst/>
          </a:prstGeom>
        </p:spPr>
        <p:txBody>
          <a:bodyPr vert="horz" lIns="99043" tIns="49521" rIns="99043" bIns="495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6363" cy="511731"/>
          </a:xfrm>
          <a:prstGeom prst="rect">
            <a:avLst/>
          </a:prstGeom>
        </p:spPr>
        <p:txBody>
          <a:bodyPr vert="horz" lIns="99043" tIns="49521" rIns="99043" bIns="4952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7"/>
            <a:ext cx="3076363" cy="511731"/>
          </a:xfrm>
          <a:prstGeom prst="rect">
            <a:avLst/>
          </a:prstGeom>
        </p:spPr>
        <p:txBody>
          <a:bodyPr vert="horz" lIns="99043" tIns="49521" rIns="99043" bIns="49521" rtlCol="0" anchor="b"/>
          <a:lstStyle>
            <a:lvl1pPr algn="r">
              <a:defRPr sz="1300"/>
            </a:lvl1pPr>
          </a:lstStyle>
          <a:p>
            <a:fld id="{B1D41364-15E5-4D19-9F44-7E52E8E6B660}" type="slidenum">
              <a:rPr lang="en-US" smtClean="0"/>
              <a:pPr/>
              <a:t>‹#›</a:t>
            </a:fld>
            <a:endParaRPr lang="en-US" dirty="0"/>
          </a:p>
        </p:txBody>
      </p:sp>
    </p:spTree>
    <p:extLst>
      <p:ext uri="{BB962C8B-B14F-4D97-AF65-F5344CB8AC3E}">
        <p14:creationId xmlns:p14="http://schemas.microsoft.com/office/powerpoint/2010/main" val="6542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4021446" y="9721271"/>
            <a:ext cx="3073008" cy="50810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7488" tIns="50694" rIns="97488" bIns="50694" anchor="b" anchorCtr="0" compatLnSpc="1"/>
          <a:lstStyle/>
          <a:p>
            <a:pPr algn="r">
              <a:tabLst>
                <a:tab pos="0" algn="l"/>
                <a:tab pos="486269" algn="l"/>
                <a:tab pos="972929" algn="l"/>
                <a:tab pos="1459590" algn="l"/>
                <a:tab pos="1946250" algn="l"/>
                <a:tab pos="2432911" algn="l"/>
                <a:tab pos="2919571" algn="l"/>
                <a:tab pos="3406231" algn="l"/>
                <a:tab pos="3892891" algn="l"/>
                <a:tab pos="4379550" algn="l"/>
                <a:tab pos="4866211" algn="l"/>
                <a:tab pos="5352870" algn="l"/>
                <a:tab pos="5839531" algn="l"/>
                <a:tab pos="6326191" algn="l"/>
                <a:tab pos="6812851" algn="l"/>
                <a:tab pos="7299511" algn="l"/>
                <a:tab pos="7786172" algn="l"/>
                <a:tab pos="8272832" algn="l"/>
                <a:tab pos="8759491" algn="l"/>
                <a:tab pos="9246152" algn="l"/>
                <a:tab pos="9732812" algn="l"/>
              </a:tabLst>
            </a:pPr>
            <a:fld id="{9F8E32D4-6FA5-42E2-967B-D2FD4B4B4CCB}" type="slidenum">
              <a:rPr>
                <a:solidFill>
                  <a:prstClr val="black"/>
                </a:solidFill>
              </a:rPr>
              <a:pPr algn="r">
                <a:tabLst>
                  <a:tab pos="0" algn="l"/>
                  <a:tab pos="486269" algn="l"/>
                  <a:tab pos="972929" algn="l"/>
                  <a:tab pos="1459590" algn="l"/>
                  <a:tab pos="1946250" algn="l"/>
                  <a:tab pos="2432911" algn="l"/>
                  <a:tab pos="2919571" algn="l"/>
                  <a:tab pos="3406231" algn="l"/>
                  <a:tab pos="3892891" algn="l"/>
                  <a:tab pos="4379550" algn="l"/>
                  <a:tab pos="4866211" algn="l"/>
                  <a:tab pos="5352870" algn="l"/>
                  <a:tab pos="5839531" algn="l"/>
                  <a:tab pos="6326191" algn="l"/>
                  <a:tab pos="6812851" algn="l"/>
                  <a:tab pos="7299511" algn="l"/>
                  <a:tab pos="7786172" algn="l"/>
                  <a:tab pos="8272832" algn="l"/>
                  <a:tab pos="8759491" algn="l"/>
                  <a:tab pos="9246152" algn="l"/>
                  <a:tab pos="9732812" algn="l"/>
                </a:tabLst>
              </a:pPr>
              <a:t>1</a:t>
            </a:fld>
            <a:endParaRPr lang="fr-FR" sz="1300">
              <a:solidFill>
                <a:srgbClr val="000000"/>
              </a:solidFill>
              <a:latin typeface="Arial" pitchFamily="18"/>
              <a:ea typeface="ヒラギノ角ゴ ProN W3" pitchFamily="2"/>
              <a:cs typeface="ヒラギノ角ゴ ProN W3" pitchFamily="2"/>
            </a:endParaRPr>
          </a:p>
        </p:txBody>
      </p:sp>
      <p:sp>
        <p:nvSpPr>
          <p:cNvPr id="3" name="Slide Image Placeholder 2"/>
          <p:cNvSpPr>
            <a:spLocks noGrp="1" noRot="1" noChangeAspect="1" noResize="1"/>
          </p:cNvSpPr>
          <p:nvPr>
            <p:ph type="sldImg"/>
          </p:nvPr>
        </p:nvSpPr>
        <p:spPr>
          <a:xfrm>
            <a:off x="992188" y="768350"/>
            <a:ext cx="5114925" cy="3836988"/>
          </a:xfrm>
          <a:solidFill>
            <a:schemeClr val="accent1"/>
          </a:solidFill>
          <a:ln w="25400">
            <a:solidFill>
              <a:schemeClr val="accent1">
                <a:shade val="50000"/>
              </a:schemeClr>
            </a:solidFill>
            <a:prstDash val="solid"/>
          </a:ln>
        </p:spPr>
      </p:sp>
      <p:sp>
        <p:nvSpPr>
          <p:cNvPr id="4" name="Notes Placeholder 3"/>
          <p:cNvSpPr txBox="1">
            <a:spLocks noGrp="1"/>
          </p:cNvSpPr>
          <p:nvPr>
            <p:ph type="body" sz="quarter" idx="1"/>
          </p:nvPr>
        </p:nvSpPr>
        <p:spPr>
          <a:xfrm>
            <a:off x="709558" y="4861038"/>
            <a:ext cx="5674594" cy="284675"/>
          </a:xfrm>
        </p:spPr>
        <p:txBody>
          <a:bodyPr>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en-GB"/>
          </a:p>
        </p:txBody>
      </p:sp>
    </p:spTree>
    <p:extLst>
      <p:ext uri="{BB962C8B-B14F-4D97-AF65-F5344CB8AC3E}">
        <p14:creationId xmlns:p14="http://schemas.microsoft.com/office/powerpoint/2010/main" val="2348788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smtClean="0"/>
              <a:t>Се</a:t>
            </a:r>
            <a:r>
              <a:rPr lang="mk-MK" baseline="0" dirty="0" smtClean="0"/>
              <a:t> реализира од 2018, под различно мото и наши наставници имаат успешни приказни</a:t>
            </a:r>
            <a:endParaRPr lang="en-US" dirty="0" smtClean="0"/>
          </a:p>
          <a:p>
            <a:r>
              <a:rPr lang="mk-MK" dirty="0" smtClean="0"/>
              <a:t>Можност да се учи нешто ново, и да се споредиме на интернационално ниво.</a:t>
            </a:r>
          </a:p>
          <a:p>
            <a:r>
              <a:rPr lang="mk-MK" dirty="0" smtClean="0"/>
              <a:t>Иако се дополнителна обврска Да се разбие монотонијата од редовната</a:t>
            </a:r>
            <a:r>
              <a:rPr lang="mk-MK" baseline="0" dirty="0" smtClean="0"/>
              <a:t> настава и административните обврски со кои сме претрупани</a:t>
            </a:r>
          </a:p>
          <a:p>
            <a:r>
              <a:rPr lang="mk-MK" baseline="0" dirty="0" smtClean="0"/>
              <a:t>Доколку сте заинтересирани да погледнете како другите работат – погледнете Блог</a:t>
            </a:r>
            <a:endParaRPr lang="mk-MK" dirty="0"/>
          </a:p>
        </p:txBody>
      </p:sp>
      <p:sp>
        <p:nvSpPr>
          <p:cNvPr id="4" name="Slide Number Placeholder 3"/>
          <p:cNvSpPr>
            <a:spLocks noGrp="1"/>
          </p:cNvSpPr>
          <p:nvPr>
            <p:ph type="sldNum" sz="quarter" idx="10"/>
          </p:nvPr>
        </p:nvSpPr>
        <p:spPr/>
        <p:txBody>
          <a:bodyPr/>
          <a:lstStyle/>
          <a:p>
            <a:fld id="{B1D41364-15E5-4D19-9F44-7E52E8E6B660}" type="slidenum">
              <a:rPr lang="en-US" smtClean="0"/>
              <a:pPr/>
              <a:t>3</a:t>
            </a:fld>
            <a:endParaRPr lang="en-US" dirty="0"/>
          </a:p>
        </p:txBody>
      </p:sp>
    </p:spTree>
    <p:extLst>
      <p:ext uri="{BB962C8B-B14F-4D97-AF65-F5344CB8AC3E}">
        <p14:creationId xmlns:p14="http://schemas.microsoft.com/office/powerpoint/2010/main" val="733733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smtClean="0"/>
              <a:t>Активности однапред зададени но овде можноста е сами да најдат</a:t>
            </a:r>
            <a:r>
              <a:rPr lang="mk-MK" baseline="0" dirty="0" smtClean="0"/>
              <a:t> решенија</a:t>
            </a:r>
            <a:endParaRPr lang="en-US" dirty="0"/>
          </a:p>
        </p:txBody>
      </p:sp>
      <p:sp>
        <p:nvSpPr>
          <p:cNvPr id="4" name="Slide Number Placeholder 3"/>
          <p:cNvSpPr>
            <a:spLocks noGrp="1"/>
          </p:cNvSpPr>
          <p:nvPr>
            <p:ph type="sldNum" sz="quarter" idx="10"/>
          </p:nvPr>
        </p:nvSpPr>
        <p:spPr/>
        <p:txBody>
          <a:bodyPr/>
          <a:lstStyle/>
          <a:p>
            <a:fld id="{B1D41364-15E5-4D19-9F44-7E52E8E6B660}" type="slidenum">
              <a:rPr lang="en-US" smtClean="0"/>
              <a:pPr/>
              <a:t>7</a:t>
            </a:fld>
            <a:endParaRPr lang="en-US" dirty="0"/>
          </a:p>
        </p:txBody>
      </p:sp>
    </p:spTree>
    <p:extLst>
      <p:ext uri="{BB962C8B-B14F-4D97-AF65-F5344CB8AC3E}">
        <p14:creationId xmlns:p14="http://schemas.microsoft.com/office/powerpoint/2010/main" val="39856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smtClean="0"/>
              <a:t>Активности однапред зададени но овде можноста е сами да најдат</a:t>
            </a:r>
            <a:r>
              <a:rPr lang="mk-MK" baseline="0" dirty="0" smtClean="0"/>
              <a:t> решенија</a:t>
            </a:r>
            <a:endParaRPr lang="en-US" dirty="0"/>
          </a:p>
        </p:txBody>
      </p:sp>
      <p:sp>
        <p:nvSpPr>
          <p:cNvPr id="4" name="Slide Number Placeholder 3"/>
          <p:cNvSpPr>
            <a:spLocks noGrp="1"/>
          </p:cNvSpPr>
          <p:nvPr>
            <p:ph type="sldNum" sz="quarter" idx="10"/>
          </p:nvPr>
        </p:nvSpPr>
        <p:spPr/>
        <p:txBody>
          <a:bodyPr/>
          <a:lstStyle/>
          <a:p>
            <a:fld id="{B1D41364-15E5-4D19-9F44-7E52E8E6B660}" type="slidenum">
              <a:rPr lang="en-US" smtClean="0"/>
              <a:pPr/>
              <a:t>8</a:t>
            </a:fld>
            <a:endParaRPr lang="en-US" dirty="0"/>
          </a:p>
        </p:txBody>
      </p:sp>
    </p:spTree>
    <p:extLst>
      <p:ext uri="{BB962C8B-B14F-4D97-AF65-F5344CB8AC3E}">
        <p14:creationId xmlns:p14="http://schemas.microsoft.com/office/powerpoint/2010/main" val="78401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D41364-15E5-4D19-9F44-7E52E8E6B660}" type="slidenum">
              <a:rPr lang="en-US" smtClean="0"/>
              <a:pPr/>
              <a:t>13</a:t>
            </a:fld>
            <a:endParaRPr lang="en-US" dirty="0"/>
          </a:p>
        </p:txBody>
      </p:sp>
    </p:spTree>
    <p:extLst>
      <p:ext uri="{BB962C8B-B14F-4D97-AF65-F5344CB8AC3E}">
        <p14:creationId xmlns:p14="http://schemas.microsoft.com/office/powerpoint/2010/main" val="2973732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D41364-15E5-4D19-9F44-7E52E8E6B660}" type="slidenum">
              <a:rPr lang="en-US" smtClean="0"/>
              <a:pPr/>
              <a:t>32</a:t>
            </a:fld>
            <a:endParaRPr lang="en-US" dirty="0"/>
          </a:p>
        </p:txBody>
      </p:sp>
    </p:spTree>
    <p:extLst>
      <p:ext uri="{BB962C8B-B14F-4D97-AF65-F5344CB8AC3E}">
        <p14:creationId xmlns:p14="http://schemas.microsoft.com/office/powerpoint/2010/main" val="2953893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03061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D8ECB2-058A-47FE-BDA1-06EFCADEE7A6}"/>
              </a:ext>
            </a:extLst>
          </p:cNvPr>
          <p:cNvSpPr>
            <a:spLocks noGrp="1"/>
          </p:cNvSpPr>
          <p:nvPr>
            <p:ph type="title"/>
          </p:nvPr>
        </p:nvSpPr>
        <p:spPr/>
        <p:txBody>
          <a:bodyPr/>
          <a:lstStyle/>
          <a:p>
            <a:r>
              <a:rPr lang="en-US"/>
              <a:t>Click to edit Master title style</a:t>
            </a:r>
            <a:endParaRPr lang="mk-MK"/>
          </a:p>
        </p:txBody>
      </p:sp>
    </p:spTree>
    <p:extLst>
      <p:ext uri="{BB962C8B-B14F-4D97-AF65-F5344CB8AC3E}">
        <p14:creationId xmlns:p14="http://schemas.microsoft.com/office/powerpoint/2010/main" val="3166482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1A90461E-ECD5-44C9-B0CC-AF27E14705BB}"/>
              </a:ext>
            </a:extLst>
          </p:cNvPr>
          <p:cNvSpPr>
            <a:spLocks noGrp="1"/>
          </p:cNvSpPr>
          <p:nvPr>
            <p:ph type="body" sz="quarter" idx="10"/>
          </p:nvPr>
        </p:nvSpPr>
        <p:spPr>
          <a:xfrm>
            <a:off x="938463" y="1997243"/>
            <a:ext cx="7435516" cy="34049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Tree>
    <p:extLst>
      <p:ext uri="{BB962C8B-B14F-4D97-AF65-F5344CB8AC3E}">
        <p14:creationId xmlns:p14="http://schemas.microsoft.com/office/powerpoint/2010/main" val="185629206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F19AAD-44C8-460C-A0D6-D9BE8F777299}"/>
              </a:ext>
            </a:extLst>
          </p:cNvPr>
          <p:cNvSpPr>
            <a:spLocks noGrp="1"/>
          </p:cNvSpPr>
          <p:nvPr>
            <p:ph type="title"/>
          </p:nvPr>
        </p:nvSpPr>
        <p:spPr>
          <a:xfrm>
            <a:off x="685440" y="380880"/>
            <a:ext cx="7767720" cy="1086973"/>
          </a:xfrm>
        </p:spPr>
        <p:txBody>
          <a:bodyPr/>
          <a:lstStyle/>
          <a:p>
            <a:r>
              <a:rPr lang="en-US"/>
              <a:t>Click to edit Master title style</a:t>
            </a:r>
            <a:endParaRPr lang="mk-MK"/>
          </a:p>
        </p:txBody>
      </p:sp>
      <p:sp>
        <p:nvSpPr>
          <p:cNvPr id="4" name="Text Placeholder 3">
            <a:extLst>
              <a:ext uri="{FF2B5EF4-FFF2-40B4-BE49-F238E27FC236}">
                <a16:creationId xmlns="" xmlns:a16="http://schemas.microsoft.com/office/drawing/2014/main" id="{DE849930-656E-4F29-9415-B1B530B87CF5}"/>
              </a:ext>
            </a:extLst>
          </p:cNvPr>
          <p:cNvSpPr>
            <a:spLocks noGrp="1"/>
          </p:cNvSpPr>
          <p:nvPr>
            <p:ph type="body" sz="quarter" idx="10"/>
          </p:nvPr>
        </p:nvSpPr>
        <p:spPr>
          <a:xfrm>
            <a:off x="782053" y="1852863"/>
            <a:ext cx="7671107" cy="344069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Tree>
    <p:extLst>
      <p:ext uri="{BB962C8B-B14F-4D97-AF65-F5344CB8AC3E}">
        <p14:creationId xmlns:p14="http://schemas.microsoft.com/office/powerpoint/2010/main" val="2733130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57247" y="6223829"/>
            <a:ext cx="1746806" cy="365125"/>
          </a:xfrm>
          <a:prstGeom prst="rect">
            <a:avLst/>
          </a:prstGeom>
        </p:spPr>
        <p:txBody>
          <a:bodyPr/>
          <a:lstStyle>
            <a:lvl1pPr>
              <a:defRPr>
                <a:solidFill>
                  <a:srgbClr val="FFFFFF"/>
                </a:solidFill>
              </a:defRPr>
            </a:lvl1pPr>
          </a:lstStyle>
          <a:p>
            <a:fld id="{96DFF08F-DC6B-4601-B491-B0F83F6DD2DA}" type="datetimeFigureOut">
              <a:rPr lang="en-US" dirty="0"/>
              <a:t>5/5/2021</a:t>
            </a:fld>
            <a:endParaRPr lang="en-US" dirty="0"/>
          </a:p>
        </p:txBody>
      </p:sp>
      <p:sp>
        <p:nvSpPr>
          <p:cNvPr id="5" name="Footer Placeholder 4"/>
          <p:cNvSpPr>
            <a:spLocks noGrp="1"/>
          </p:cNvSpPr>
          <p:nvPr>
            <p:ph type="ftr" sz="quarter" idx="11"/>
          </p:nvPr>
        </p:nvSpPr>
        <p:spPr>
          <a:xfrm>
            <a:off x="2961861" y="6223829"/>
            <a:ext cx="3538331" cy="365125"/>
          </a:xfrm>
          <a:prstGeom prst="rect">
            <a:avLst/>
          </a:prstGeom>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a:xfrm>
            <a:off x="6997148" y="6223829"/>
            <a:ext cx="1279663" cy="365125"/>
          </a:xfrm>
          <a:prstGeom prst="rect">
            <a:avLst/>
          </a:prstGeom>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1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fld id="{96DFF08F-DC6B-4601-B491-B0F83F6DD2DA}" type="datetimeFigureOut">
              <a:rPr lang="en-US" dirty="0"/>
              <a:t>5/5/2021</a:t>
            </a:fld>
            <a:endParaRPr lang="en-US" dirty="0"/>
          </a:p>
        </p:txBody>
      </p:sp>
      <p:sp>
        <p:nvSpPr>
          <p:cNvPr id="6" name="Footer Placeholder 5"/>
          <p:cNvSpPr>
            <a:spLocks noGrp="1"/>
          </p:cNvSpPr>
          <p:nvPr>
            <p:ph type="ftr" sz="quarter" idx="11"/>
          </p:nvPr>
        </p:nvSpPr>
        <p:spPr>
          <a:xfrm>
            <a:off x="2961861" y="6223829"/>
            <a:ext cx="3538331"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997148" y="6223829"/>
            <a:ext cx="1279663" cy="365125"/>
          </a:xfrm>
          <a:prstGeom prst="rect">
            <a:avLst/>
          </a:prstGeo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39314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857247" y="6223829"/>
            <a:ext cx="1746806" cy="365125"/>
          </a:xfrm>
          <a:prstGeom prst="rect">
            <a:avLst/>
          </a:prstGeom>
        </p:spPr>
        <p:txBody>
          <a:bodyPr/>
          <a:lstStyle/>
          <a:p>
            <a:fld id="{96DFF08F-DC6B-4601-B491-B0F83F6DD2DA}" type="datetimeFigureOut">
              <a:rPr lang="en-US" dirty="0"/>
              <a:t>5/5/2021</a:t>
            </a:fld>
            <a:endParaRPr lang="en-US" dirty="0"/>
          </a:p>
        </p:txBody>
      </p:sp>
      <p:sp>
        <p:nvSpPr>
          <p:cNvPr id="4" name="Footer Placeholder 3"/>
          <p:cNvSpPr>
            <a:spLocks noGrp="1"/>
          </p:cNvSpPr>
          <p:nvPr>
            <p:ph type="ftr" sz="quarter" idx="11"/>
          </p:nvPr>
        </p:nvSpPr>
        <p:spPr>
          <a:xfrm>
            <a:off x="2961861" y="6223829"/>
            <a:ext cx="3538331"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997148" y="6223829"/>
            <a:ext cx="1279663" cy="365125"/>
          </a:xfrm>
          <a:prstGeom prst="rect">
            <a:avLst/>
          </a:prstGeo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304443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57247" y="6223829"/>
            <a:ext cx="1746806" cy="365125"/>
          </a:xfrm>
          <a:prstGeom prst="rect">
            <a:avLst/>
          </a:prstGeom>
        </p:spPr>
        <p:txBody>
          <a:bodyPr/>
          <a:lstStyle/>
          <a:p>
            <a:fld id="{96DFF08F-DC6B-4601-B491-B0F83F6DD2DA}" type="datetimeFigureOut">
              <a:rPr lang="en-US" dirty="0"/>
              <a:t>5/5/2021</a:t>
            </a:fld>
            <a:endParaRPr lang="en-US" dirty="0"/>
          </a:p>
        </p:txBody>
      </p:sp>
      <p:sp>
        <p:nvSpPr>
          <p:cNvPr id="5" name="Footer Placeholder 4"/>
          <p:cNvSpPr>
            <a:spLocks noGrp="1"/>
          </p:cNvSpPr>
          <p:nvPr>
            <p:ph type="ftr" sz="quarter" idx="11"/>
          </p:nvPr>
        </p:nvSpPr>
        <p:spPr>
          <a:xfrm>
            <a:off x="2961861" y="6223829"/>
            <a:ext cx="3538331"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997148" y="6223829"/>
            <a:ext cx="1279663" cy="365125"/>
          </a:xfrm>
          <a:prstGeom prst="rect">
            <a:avLst/>
          </a:prstGeo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6288185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4.jpg"/><Relationship Id="rId5" Type="http://schemas.openxmlformats.org/officeDocument/2006/relationships/slideLayout" Target="../slideLayouts/slideLayout7.xml"/><Relationship Id="rId10" Type="http://schemas.openxmlformats.org/officeDocument/2006/relationships/image" Target="../media/image6.png"/><Relationship Id="rId4" Type="http://schemas.openxmlformats.org/officeDocument/2006/relationships/slideLayout" Target="../slideLayouts/slideLayout6.xml"/><Relationship Id="rId9"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5">
            <a:lum/>
            <a:alphaModFix/>
          </a:blip>
          <a:srcRect/>
          <a:stretch>
            <a:fillRect/>
          </a:stretch>
        </p:blipFill>
        <p:spPr>
          <a:xfrm>
            <a:off x="6942575" y="5559043"/>
            <a:ext cx="1330374" cy="587161"/>
          </a:xfrm>
          <a:prstGeom prst="rect">
            <a:avLst/>
          </a:prstGeom>
          <a:noFill/>
          <a:ln>
            <a:noFill/>
          </a:ln>
        </p:spPr>
      </p:pic>
      <p:pic>
        <p:nvPicPr>
          <p:cNvPr id="5" name="Picture 4"/>
          <p:cNvPicPr>
            <a:picLocks noChangeAspect="1"/>
          </p:cNvPicPr>
          <p:nvPr/>
        </p:nvPicPr>
        <p:blipFill>
          <a:blip r:embed="rId6">
            <a:lum/>
            <a:alphaModFix/>
          </a:blip>
          <a:srcRect/>
          <a:stretch>
            <a:fillRect/>
          </a:stretch>
        </p:blipFill>
        <p:spPr>
          <a:xfrm>
            <a:off x="4902120" y="985680"/>
            <a:ext cx="3441960" cy="1808280"/>
          </a:xfrm>
          <a:prstGeom prst="rect">
            <a:avLst/>
          </a:prstGeom>
          <a:noFill/>
          <a:ln>
            <a:noFill/>
          </a:ln>
        </p:spPr>
      </p:pic>
      <p:sp>
        <p:nvSpPr>
          <p:cNvPr id="7" name="Title Placeholder 6"/>
          <p:cNvSpPr txBox="1">
            <a:spLocks noGrp="1"/>
          </p:cNvSpPr>
          <p:nvPr>
            <p:ph type="title"/>
          </p:nvPr>
        </p:nvSpPr>
        <p:spPr>
          <a:xfrm>
            <a:off x="456839" y="272520"/>
            <a:ext cx="8226360" cy="1141920"/>
          </a:xfrm>
          <a:prstGeom prst="rect">
            <a:avLst/>
          </a:prstGeom>
          <a:noFill/>
          <a:ln>
            <a:noFill/>
          </a:ln>
        </p:spPr>
        <p:txBody>
          <a:bodyPr vert="horz" lIns="0" tIns="0" rIns="0" bIns="0" anchor="ctr" anchorCtr="0" compatLnSpc="1"/>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GB"/>
          </a:p>
        </p:txBody>
      </p:sp>
      <p:sp>
        <p:nvSpPr>
          <p:cNvPr id="8" name="Text Placeholder 7"/>
          <p:cNvSpPr txBox="1">
            <a:spLocks noGrp="1"/>
          </p:cNvSpPr>
          <p:nvPr>
            <p:ph type="body" idx="1"/>
          </p:nvPr>
        </p:nvSpPr>
        <p:spPr>
          <a:xfrm>
            <a:off x="456839" y="1604880"/>
            <a:ext cx="8226360" cy="4523400"/>
          </a:xfrm>
          <a:prstGeom prst="rect">
            <a:avLst/>
          </a:prstGeom>
          <a:noFill/>
          <a:ln>
            <a:noFill/>
          </a:ln>
        </p:spPr>
        <p:txBody>
          <a:bodyPr vert="horz" lIns="0" tIns="0" rIns="0" bIns="0" anchor="t" anchorCtr="0" compatLnSpc="1"/>
          <a:lstStyle>
            <a:defPPr marL="342720" marR="0" lvl="0" indent="-342720" algn="l" rtl="0" hangingPunct="0">
              <a:lnSpc>
                <a:spcPct val="100000"/>
              </a:lnSpc>
              <a:spcBef>
                <a:spcPts val="799"/>
              </a:spcBef>
              <a:spcAft>
                <a:spcPts val="0"/>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GB" sz="3200" b="0" i="0" u="none" strike="noStrike" baseline="0">
                <a:ln>
                  <a:noFill/>
                </a:ln>
                <a:solidFill>
                  <a:srgbClr val="000000"/>
                </a:solidFill>
                <a:latin typeface="Calibri" pitchFamily="34"/>
                <a:ea typeface="SimSun" pitchFamily="2"/>
                <a:cs typeface="SimSun" pitchFamily="2"/>
              </a:defRPr>
            </a:defPPr>
            <a:lvl1pPr marL="342720" marR="0" lvl="0" indent="-342720" algn="l" rtl="0" hangingPunct="0">
              <a:lnSpc>
                <a:spcPct val="100000"/>
              </a:lnSpc>
              <a:spcBef>
                <a:spcPts val="799"/>
              </a:spcBef>
              <a:spcAft>
                <a:spcPts val="0"/>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GB" sz="3200" b="0" i="0" u="none" strike="noStrike" baseline="0">
                <a:ln>
                  <a:noFill/>
                </a:ln>
                <a:solidFill>
                  <a:srgbClr val="000000"/>
                </a:solidFill>
                <a:latin typeface="Calibri" pitchFamily="34"/>
                <a:ea typeface="SimSun" pitchFamily="2"/>
                <a:cs typeface="SimSun" pitchFamily="2"/>
              </a:defRPr>
            </a:lvl1pPr>
            <a:lvl2pPr marL="742680" marR="0" lvl="1" indent="-285480" algn="l" rtl="0" hangingPunct="0">
              <a:lnSpc>
                <a:spcPct val="100000"/>
              </a:lnSpc>
              <a:spcBef>
                <a:spcPts val="697"/>
              </a:spcBef>
              <a:spcAft>
                <a:spcPts val="0"/>
              </a:spcAft>
              <a:buClr>
                <a:srgbClr val="000000"/>
              </a:buClr>
              <a:buSzPct val="100000"/>
              <a:buFont typeface="Times New Roman" pitchFamily="18"/>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en-GB" sz="2800" b="0" i="0" u="none" strike="noStrike" baseline="0">
                <a:ln>
                  <a:noFill/>
                </a:ln>
                <a:solidFill>
                  <a:srgbClr val="000000"/>
                </a:solidFill>
                <a:latin typeface="Calibri" pitchFamily="34"/>
                <a:ea typeface="SimSun" pitchFamily="2"/>
                <a:cs typeface="SimSun" pitchFamily="2"/>
              </a:defRPr>
            </a:lvl2pPr>
            <a:lvl3pPr marL="1143000" marR="0" lvl="2" indent="-228600" algn="l" rtl="0" hangingPunct="0">
              <a:lnSpc>
                <a:spcPct val="100000"/>
              </a:lnSpc>
              <a:spcBef>
                <a:spcPts val="598"/>
              </a:spcBef>
              <a:spcAft>
                <a:spcPts val="0"/>
              </a:spcAft>
              <a:buClr>
                <a:srgbClr val="000000"/>
              </a:buClr>
              <a:buSzPct val="100000"/>
              <a:buFont typeface="Times New Roman" pitchFamily="18"/>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en-GB" sz="2400" b="0" i="0" u="none" strike="noStrike" baseline="0">
                <a:ln>
                  <a:noFill/>
                </a:ln>
                <a:solidFill>
                  <a:srgbClr val="000000"/>
                </a:solidFill>
                <a:latin typeface="Calibri" pitchFamily="34"/>
                <a:ea typeface="SimSun" pitchFamily="2"/>
                <a:cs typeface="SimSun" pitchFamily="2"/>
              </a:defRPr>
            </a:lvl3pPr>
            <a:lvl4pPr marL="1600199" marR="0" lvl="3" indent="-228600" algn="l" rtl="0" hangingPunct="0">
              <a:lnSpc>
                <a:spcPct val="100000"/>
              </a:lnSpc>
              <a:spcBef>
                <a:spcPts val="499"/>
              </a:spcBef>
              <a:spcAft>
                <a:spcPts val="0"/>
              </a:spcAft>
              <a:buClr>
                <a:srgbClr val="000000"/>
              </a:buClr>
              <a:buSzPct val="100000"/>
              <a:buFont typeface="Times New Roman" pitchFamily="18"/>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en-GB" sz="2000" b="0" i="0" u="none" strike="noStrike" baseline="0">
                <a:ln>
                  <a:noFill/>
                </a:ln>
                <a:solidFill>
                  <a:srgbClr val="000000"/>
                </a:solidFill>
                <a:latin typeface="Calibri" pitchFamily="34"/>
                <a:ea typeface="SimSun" pitchFamily="2"/>
                <a:cs typeface="SimSun" pitchFamily="2"/>
              </a:defRPr>
            </a:lvl4pPr>
            <a:lvl5pPr marL="2057400" marR="0" lvl="4"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baseline="0">
                <a:ln>
                  <a:noFill/>
                </a:ln>
                <a:solidFill>
                  <a:srgbClr val="000000"/>
                </a:solidFill>
                <a:latin typeface="Calibri" pitchFamily="34"/>
                <a:ea typeface="SimSun" pitchFamily="2"/>
                <a:cs typeface="SimSun" pitchFamily="2"/>
              </a:defRPr>
            </a:lvl5pPr>
            <a:lvl6pPr marL="2057400" marR="0" lvl="5"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baseline="0">
                <a:ln>
                  <a:noFill/>
                </a:ln>
                <a:solidFill>
                  <a:srgbClr val="000000"/>
                </a:solidFill>
                <a:latin typeface="Calibri" pitchFamily="34"/>
                <a:ea typeface="SimSun" pitchFamily="2"/>
                <a:cs typeface="SimSun" pitchFamily="2"/>
              </a:defRPr>
            </a:lvl6pPr>
            <a:lvl7pPr marL="2057400" marR="0" lvl="6"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baseline="0">
                <a:ln>
                  <a:noFill/>
                </a:ln>
                <a:solidFill>
                  <a:srgbClr val="000000"/>
                </a:solidFill>
                <a:latin typeface="Calibri" pitchFamily="34"/>
                <a:ea typeface="SimSun" pitchFamily="2"/>
                <a:cs typeface="SimSun" pitchFamily="2"/>
              </a:defRPr>
            </a:lvl7pPr>
            <a:lvl8pPr marL="2057400" marR="0" lvl="7"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baseline="0">
                <a:ln>
                  <a:noFill/>
                </a:ln>
                <a:solidFill>
                  <a:srgbClr val="000000"/>
                </a:solidFill>
                <a:latin typeface="Calibri" pitchFamily="34"/>
                <a:ea typeface="SimSun" pitchFamily="2"/>
                <a:cs typeface="SimSun" pitchFamily="2"/>
              </a:defRPr>
            </a:lvl8pPr>
            <a:lvl9pPr marL="2057400" marR="0" lvl="8"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baseline="0">
                <a:ln>
                  <a:noFill/>
                </a:ln>
                <a:solidFill>
                  <a:srgbClr val="000000"/>
                </a:solidFill>
                <a:latin typeface="Calibri" pitchFamily="34"/>
                <a:ea typeface="SimSun" pitchFamily="2"/>
                <a:cs typeface="SimSun" pitchFamily="2"/>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4" name="Picture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44991" y="5519054"/>
            <a:ext cx="977220" cy="667140"/>
          </a:xfrm>
          <a:prstGeom prst="rect">
            <a:avLst/>
          </a:prstGeom>
        </p:spPr>
      </p:pic>
      <p:sp>
        <p:nvSpPr>
          <p:cNvPr id="9" name="Text Box 2"/>
          <p:cNvSpPr txBox="1">
            <a:spLocks noChangeArrowheads="1"/>
          </p:cNvSpPr>
          <p:nvPr userDrawn="1"/>
        </p:nvSpPr>
        <p:spPr bwMode="auto">
          <a:xfrm>
            <a:off x="615042" y="5422785"/>
            <a:ext cx="4136251" cy="928589"/>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GB" sz="900" dirty="0">
                <a:solidFill>
                  <a:srgbClr val="808080"/>
                </a:solidFill>
                <a:latin typeface="Arial" panose="020B0604020202020204" pitchFamily="34" charset="0"/>
                <a:ea typeface="MS Mincho" panose="02020609040205080304" pitchFamily="49" charset="-128"/>
                <a:cs typeface="Times New Roman" panose="02020603050405020304" pitchFamily="18" charset="0"/>
              </a:rPr>
              <a:t>Scientix has received funding from the European Union’s H2020 research and innovation programme – project Scientix 3 (Grant agreement N. 730009), coordinated by European Schoolnet (EUN). The content of the presentation is the sole responsibility of the presenter and it does not represent the opinion of the European Commission (EC)</a:t>
            </a:r>
            <a:r>
              <a:rPr lang="en-GB" sz="900" baseline="0" dirty="0">
                <a:solidFill>
                  <a:srgbClr val="808080"/>
                </a:solidFill>
                <a:latin typeface="Arial" panose="020B0604020202020204" pitchFamily="34" charset="0"/>
                <a:ea typeface="MS Mincho" panose="02020609040205080304" pitchFamily="49" charset="-128"/>
                <a:cs typeface="Times New Roman" panose="02020603050405020304" pitchFamily="18" charset="0"/>
              </a:rPr>
              <a:t> nor European Schoolnet (EUN) </a:t>
            </a:r>
            <a:r>
              <a:rPr lang="en-GB" sz="900" dirty="0">
                <a:solidFill>
                  <a:srgbClr val="808080"/>
                </a:solidFill>
                <a:latin typeface="Arial" panose="020B0604020202020204" pitchFamily="34" charset="0"/>
                <a:ea typeface="MS Mincho" panose="02020609040205080304" pitchFamily="49" charset="-128"/>
                <a:cs typeface="Times New Roman" panose="02020603050405020304" pitchFamily="18" charset="0"/>
              </a:rPr>
              <a:t>and neither the EC nor EUN are responsible for any use that might be made of information contained.</a:t>
            </a:r>
            <a:endParaRPr lang="en-IE" sz="1100" dirty="0">
              <a:solidFill>
                <a:srgbClr val="808080"/>
              </a:solidFill>
              <a:effectLst/>
              <a:latin typeface="Arial"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510865894"/>
      </p:ext>
    </p:extLst>
  </p:cSld>
  <p:clrMap bg1="lt1" tx1="dk1" bg2="lt2" tx2="dk2" accent1="accent1" accent2="accent2" accent3="accent3" accent4="accent4" accent5="accent5" accent6="accent6" hlink="hlink" folHlink="folHlink"/>
  <p:sldLayoutIdLst>
    <p:sldLayoutId id="2147483711" r:id="rId1"/>
    <p:sldLayoutId id="2147483736" r:id="rId2"/>
  </p:sldLayoutIdLst>
  <p:txStyles>
    <p:titleStyle>
      <a:lvl1pPr marL="0" marR="0" indent="0" algn="ctr" rtl="0" hangingPunct="0">
        <a:lnSpc>
          <a:spcPct val="100000"/>
        </a:lnSpc>
        <a:spcBef>
          <a:spcPts val="0"/>
        </a:spcBef>
        <a:spcAft>
          <a:spcPts val="0"/>
        </a:spcAft>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en-GB" sz="4400" b="0" i="0" u="none" strike="noStrike" baseline="0">
          <a:ln>
            <a:noFill/>
          </a:ln>
          <a:solidFill>
            <a:srgbClr val="000000"/>
          </a:solidFill>
          <a:latin typeface="Calibri" pitchFamily="34"/>
          <a:ea typeface="SimSun" pitchFamily="2"/>
        </a:defRPr>
      </a:lvl1pPr>
    </p:titleStyle>
    <p:bodyStyle>
      <a:lvl1pPr marL="342720" marR="0" indent="-342720" algn="l" rtl="0" hangingPunct="0">
        <a:lnSpc>
          <a:spcPct val="100000"/>
        </a:lnSpc>
        <a:spcBef>
          <a:spcPts val="799"/>
        </a:spcBef>
        <a:spcAft>
          <a:spcPts val="0"/>
        </a:spcAft>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GB" sz="3200" b="0" i="0" u="none" strike="noStrike" baseline="0">
          <a:ln>
            <a:noFill/>
          </a:ln>
          <a:solidFill>
            <a:srgbClr val="000000"/>
          </a:solidFill>
          <a:latin typeface="Calibri" pitchFamily="34"/>
          <a:ea typeface="SimSun" pitchFamily="2"/>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85440" y="380880"/>
            <a:ext cx="7767720" cy="1595880"/>
          </a:xfrm>
          <a:prstGeom prst="rect">
            <a:avLst/>
          </a:prstGeom>
          <a:noFill/>
          <a:ln>
            <a:noFill/>
          </a:ln>
        </p:spPr>
        <p:txBody>
          <a:bodyPr vert="horz" lIns="50760" tIns="50760" rIns="90000" bIns="50760" anchor="ctr" anchorCtr="0" compatLnSpc="1"/>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GB"/>
          </a:p>
        </p:txBody>
      </p:sp>
      <p:sp>
        <p:nvSpPr>
          <p:cNvPr id="3" name="Text Placeholder 2"/>
          <p:cNvSpPr txBox="1">
            <a:spLocks noGrp="1"/>
          </p:cNvSpPr>
          <p:nvPr>
            <p:ph type="body" idx="1"/>
          </p:nvPr>
        </p:nvSpPr>
        <p:spPr>
          <a:xfrm>
            <a:off x="685440" y="1981080"/>
            <a:ext cx="7767720" cy="4872600"/>
          </a:xfrm>
          <a:prstGeom prst="rect">
            <a:avLst/>
          </a:prstGeom>
          <a:noFill/>
          <a:ln>
            <a:noFill/>
          </a:ln>
        </p:spPr>
        <p:txBody>
          <a:bodyPr vert="horz" lIns="50760" tIns="50760" rIns="90000" bIns="50760" anchor="t" anchorCtr="0" compatLnSpc="1"/>
          <a:lstStyle>
            <a:defPPr marL="342720" marR="0" lvl="0" indent="-342720" algn="l" rtl="0" hangingPunct="0">
              <a:lnSpc>
                <a:spcPct val="100000"/>
              </a:lnSpc>
              <a:spcBef>
                <a:spcPts val="697"/>
              </a:spcBef>
              <a:spcAft>
                <a:spcPts val="0"/>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GB" sz="3200" b="0" i="0" u="none" strike="noStrike" kern="1200" baseline="0">
                <a:ln>
                  <a:noFill/>
                </a:ln>
                <a:solidFill>
                  <a:srgbClr val="646464"/>
                </a:solidFill>
                <a:latin typeface="Arial" pitchFamily="2"/>
                <a:ea typeface="ヒラギノ角ゴ ProN W3" pitchFamily="2"/>
                <a:cs typeface="ヒラギノ角ゴ ProN W3" pitchFamily="2"/>
              </a:defRPr>
            </a:defPPr>
            <a:lvl1pPr marL="342720" marR="0" lvl="0" indent="-342720" algn="l" rtl="0" hangingPunct="0">
              <a:lnSpc>
                <a:spcPct val="100000"/>
              </a:lnSpc>
              <a:spcBef>
                <a:spcPts val="697"/>
              </a:spcBef>
              <a:spcAft>
                <a:spcPts val="0"/>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GB" sz="3200" b="0" i="0" u="none" strike="noStrike" kern="1200" baseline="0">
                <a:ln>
                  <a:noFill/>
                </a:ln>
                <a:solidFill>
                  <a:srgbClr val="646464"/>
                </a:solidFill>
                <a:latin typeface="Arial" pitchFamily="2"/>
                <a:ea typeface="ヒラギノ角ゴ ProN W3" pitchFamily="2"/>
                <a:cs typeface="ヒラギノ角ゴ ProN W3" pitchFamily="2"/>
              </a:defRPr>
            </a:lvl1pPr>
            <a:lvl2pPr marL="742680" marR="0" lvl="1" indent="-285480" algn="l" rtl="0" hangingPunct="0">
              <a:lnSpc>
                <a:spcPct val="100000"/>
              </a:lnSpc>
              <a:spcBef>
                <a:spcPts val="598"/>
              </a:spcBef>
              <a:spcAft>
                <a:spcPts val="0"/>
              </a:spcAft>
              <a:buClr>
                <a:srgbClr val="000000"/>
              </a:buClr>
              <a:buSzPct val="100000"/>
              <a:buFont typeface="Times New Roman" pitchFamily="18"/>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en-GB" sz="2800" b="0" i="0" u="none" strike="noStrike" kern="1200" baseline="0">
                <a:ln>
                  <a:noFill/>
                </a:ln>
                <a:solidFill>
                  <a:srgbClr val="646464"/>
                </a:solidFill>
                <a:latin typeface="Arial" pitchFamily="2"/>
                <a:ea typeface="ヒラギノ角ゴ ProN W3" pitchFamily="2"/>
                <a:cs typeface="ヒラギノ角ゴ ProN W3" pitchFamily="2"/>
              </a:defRPr>
            </a:lvl2pPr>
            <a:lvl3pPr marL="1143000" marR="0" lvl="2" indent="-228600" algn="l" rtl="0" hangingPunct="0">
              <a:lnSpc>
                <a:spcPct val="100000"/>
              </a:lnSpc>
              <a:spcBef>
                <a:spcPts val="598"/>
              </a:spcBef>
              <a:spcAft>
                <a:spcPts val="0"/>
              </a:spcAft>
              <a:buClr>
                <a:srgbClr val="000000"/>
              </a:buClr>
              <a:buSzPct val="100000"/>
              <a:buFont typeface="Times New Roman" pitchFamily="18"/>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en-GB" sz="2400" b="0" i="0" u="none" strike="noStrike" kern="1200" baseline="0">
                <a:ln>
                  <a:noFill/>
                </a:ln>
                <a:solidFill>
                  <a:srgbClr val="646464"/>
                </a:solidFill>
                <a:latin typeface="Arial" pitchFamily="2"/>
                <a:ea typeface="ヒラギノ角ゴ ProN W3" pitchFamily="2"/>
                <a:cs typeface="ヒラギノ角ゴ ProN W3" pitchFamily="2"/>
              </a:defRPr>
            </a:lvl3pPr>
            <a:lvl4pPr marL="1600199" marR="0" lvl="3" indent="-228600" algn="l" rtl="0" hangingPunct="0">
              <a:lnSpc>
                <a:spcPct val="100000"/>
              </a:lnSpc>
              <a:spcBef>
                <a:spcPts val="499"/>
              </a:spcBef>
              <a:spcAft>
                <a:spcPts val="0"/>
              </a:spcAft>
              <a:buClr>
                <a:srgbClr val="000000"/>
              </a:buClr>
              <a:buSzPct val="100000"/>
              <a:buFont typeface="Times New Roman" pitchFamily="18"/>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en-GB" sz="2000" b="0" i="0" u="none" strike="noStrike" kern="1200" baseline="0">
                <a:ln>
                  <a:noFill/>
                </a:ln>
                <a:solidFill>
                  <a:srgbClr val="646464"/>
                </a:solidFill>
                <a:latin typeface="Arial" pitchFamily="2"/>
                <a:ea typeface="ヒラギノ角ゴ ProN W3" pitchFamily="2"/>
                <a:cs typeface="ヒラギノ角ゴ ProN W3" pitchFamily="2"/>
              </a:defRPr>
            </a:lvl4pPr>
            <a:lvl5pPr marL="2057400" marR="0" lvl="4"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kern="1200" baseline="0">
                <a:ln>
                  <a:noFill/>
                </a:ln>
                <a:solidFill>
                  <a:srgbClr val="646464"/>
                </a:solidFill>
                <a:latin typeface="Arial" pitchFamily="2"/>
                <a:ea typeface="ヒラギノ角ゴ ProN W3" pitchFamily="2"/>
                <a:cs typeface="ヒラギノ角ゴ ProN W3" pitchFamily="2"/>
              </a:defRPr>
            </a:lvl5pPr>
            <a:lvl6pPr marL="2057400" marR="0" lvl="5"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kern="1200" baseline="0">
                <a:ln>
                  <a:noFill/>
                </a:ln>
                <a:solidFill>
                  <a:srgbClr val="646464"/>
                </a:solidFill>
                <a:latin typeface="Arial" pitchFamily="2"/>
                <a:ea typeface="ヒラギノ角ゴ ProN W3" pitchFamily="2"/>
                <a:cs typeface="ヒラギノ角ゴ ProN W3" pitchFamily="2"/>
              </a:defRPr>
            </a:lvl6pPr>
            <a:lvl7pPr marL="2057400" marR="0" lvl="6"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kern="1200" baseline="0">
                <a:ln>
                  <a:noFill/>
                </a:ln>
                <a:solidFill>
                  <a:srgbClr val="646464"/>
                </a:solidFill>
                <a:latin typeface="Arial" pitchFamily="2"/>
                <a:ea typeface="ヒラギノ角ゴ ProN W3" pitchFamily="2"/>
                <a:cs typeface="ヒラギノ角ゴ ProN W3" pitchFamily="2"/>
              </a:defRPr>
            </a:lvl7pPr>
            <a:lvl8pPr marL="2057400" marR="0" lvl="7"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kern="1200" baseline="0">
                <a:ln>
                  <a:noFill/>
                </a:ln>
                <a:solidFill>
                  <a:srgbClr val="646464"/>
                </a:solidFill>
                <a:latin typeface="Arial" pitchFamily="2"/>
                <a:ea typeface="ヒラギノ角ゴ ProN W3" pitchFamily="2"/>
                <a:cs typeface="ヒラギノ角ゴ ProN W3" pitchFamily="2"/>
              </a:defRPr>
            </a:lvl8pPr>
            <a:lvl9pPr marL="2057400" marR="0" lvl="8" indent="-228600" algn="l" rtl="0" hangingPunct="0">
              <a:lnSpc>
                <a:spcPct val="100000"/>
              </a:lnSpc>
              <a:spcBef>
                <a:spcPts val="499"/>
              </a:spcBef>
              <a:spcAft>
                <a:spcPts val="0"/>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GB" sz="2000" b="0" i="0" u="none" strike="noStrike" kern="1200" baseline="0">
                <a:ln>
                  <a:noFill/>
                </a:ln>
                <a:solidFill>
                  <a:srgbClr val="646464"/>
                </a:solidFill>
                <a:latin typeface="Arial" pitchFamily="2"/>
                <a:ea typeface="ヒラギノ角ゴ ProN W3" pitchFamily="2"/>
                <a:cs typeface="ヒラギノ角ゴ ProN W3" pitchFamily="2"/>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reeform 5"/>
          <p:cNvSpPr/>
          <p:nvPr/>
        </p:nvSpPr>
        <p:spPr>
          <a:xfrm>
            <a:off x="3225800" y="6084240"/>
            <a:ext cx="5407276" cy="432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0" tIns="0" rIns="0" bIns="0" anchor="ctr" anchorCtr="0" compatLnSpc="1"/>
          <a:lstStyle/>
          <a:p>
            <a:pPr algn="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en-US" sz="1100" dirty="0" smtClean="0">
                <a:solidFill>
                  <a:srgbClr val="5096D0"/>
                </a:solidFill>
                <a:latin typeface="Times New Roman" pitchFamily="18"/>
                <a:ea typeface="ヒラギノ角ゴ ProN W3" pitchFamily="2"/>
                <a:cs typeface="ヒラギノ角ゴ ProN W3" pitchFamily="2"/>
              </a:rPr>
              <a:t>&lt;&lt;</a:t>
            </a:r>
            <a:r>
              <a:rPr lang="mk-MK" sz="1100" dirty="0" smtClean="0">
                <a:solidFill>
                  <a:srgbClr val="5096D0"/>
                </a:solidFill>
                <a:latin typeface="Times New Roman" pitchFamily="18"/>
                <a:ea typeface="ヒラギノ角ゴ ProN W3" pitchFamily="2"/>
                <a:cs typeface="ヒラギノ角ゴ ProN W3" pitchFamily="2"/>
              </a:rPr>
              <a:t>Реализирани СТЕМ активности за време на </a:t>
            </a:r>
            <a:r>
              <a:rPr lang="en-US" sz="1100" dirty="0" smtClean="0">
                <a:solidFill>
                  <a:srgbClr val="5096D0"/>
                </a:solidFill>
                <a:latin typeface="Times New Roman" pitchFamily="18"/>
                <a:ea typeface="ヒラギノ角ゴ ProN W3" pitchFamily="2"/>
                <a:cs typeface="ヒラギノ角ゴ ProN W3" pitchFamily="2"/>
              </a:rPr>
              <a:t>Stem Discovery Campaign 21&gt;&gt;| </a:t>
            </a:r>
          </a:p>
          <a:p>
            <a:pPr algn="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en-GB" sz="1100" dirty="0" smtClean="0">
                <a:solidFill>
                  <a:srgbClr val="5096D0"/>
                </a:solidFill>
                <a:latin typeface="Times New Roman" pitchFamily="18"/>
                <a:ea typeface="ヒラギノ角ゴ ProN W3" pitchFamily="2"/>
                <a:cs typeface="ヒラギノ角ゴ ProN W3" pitchFamily="2"/>
              </a:rPr>
              <a:t>&lt;&lt;</a:t>
            </a:r>
            <a:r>
              <a:rPr lang="mk-MK" sz="1100" dirty="0">
                <a:solidFill>
                  <a:srgbClr val="5096D0"/>
                </a:solidFill>
                <a:latin typeface="Times New Roman" pitchFamily="18"/>
                <a:ea typeface="ヒラギノ角ゴ ProN W3" pitchFamily="2"/>
                <a:cs typeface="ヒラギノ角ゴ ProN W3" pitchFamily="2"/>
              </a:rPr>
              <a:t>Силвана Ј </a:t>
            </a:r>
            <a:r>
              <a:rPr lang="mk-MK" sz="1100" dirty="0" smtClean="0">
                <a:solidFill>
                  <a:srgbClr val="5096D0"/>
                </a:solidFill>
                <a:latin typeface="Times New Roman" pitchFamily="18"/>
                <a:ea typeface="ヒラギノ角ゴ ProN W3" pitchFamily="2"/>
                <a:cs typeface="ヒラギノ角ゴ ProN W3" pitchFamily="2"/>
              </a:rPr>
              <a:t>Бинова</a:t>
            </a:r>
            <a:r>
              <a:rPr lang="en-US" sz="1100" dirty="0" smtClean="0">
                <a:solidFill>
                  <a:srgbClr val="5096D0"/>
                </a:solidFill>
                <a:latin typeface="Times New Roman" pitchFamily="18"/>
                <a:ea typeface="ヒラギノ角ゴ ProN W3" pitchFamily="2"/>
                <a:cs typeface="ヒラギノ角ゴ ProN W3" pitchFamily="2"/>
              </a:rPr>
              <a:t>,</a:t>
            </a:r>
            <a:r>
              <a:rPr lang="mk-MK" sz="1100" dirty="0" smtClean="0">
                <a:solidFill>
                  <a:srgbClr val="5096D0"/>
                </a:solidFill>
                <a:latin typeface="Times New Roman" pitchFamily="18"/>
                <a:ea typeface="ヒラギノ角ゴ ProN W3" pitchFamily="2"/>
                <a:cs typeface="ヒラギノ角ゴ ProN W3" pitchFamily="2"/>
              </a:rPr>
              <a:t> Јулијана Поповски</a:t>
            </a:r>
            <a:r>
              <a:rPr lang="en-US" sz="1100" dirty="0" smtClean="0">
                <a:solidFill>
                  <a:srgbClr val="5096D0"/>
                </a:solidFill>
                <a:latin typeface="Times New Roman" pitchFamily="18"/>
                <a:ea typeface="ヒラギノ角ゴ ProN W3" pitchFamily="2"/>
                <a:cs typeface="ヒラギノ角ゴ ProN W3" pitchFamily="2"/>
              </a:rPr>
              <a:t> </a:t>
            </a:r>
            <a:r>
              <a:rPr lang="en-GB" sz="1100" dirty="0" smtClean="0">
                <a:solidFill>
                  <a:srgbClr val="5096D0"/>
                </a:solidFill>
                <a:latin typeface="Times New Roman" pitchFamily="18"/>
                <a:ea typeface="ヒラギノ角ゴ ProN W3" pitchFamily="2"/>
                <a:cs typeface="ヒラギノ角ゴ ProN W3" pitchFamily="2"/>
              </a:rPr>
              <a:t>&gt;&gt;</a:t>
            </a:r>
          </a:p>
          <a:p>
            <a:pPr algn="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en-US" sz="1100" dirty="0" smtClean="0">
                <a:solidFill>
                  <a:srgbClr val="5096D0"/>
                </a:solidFill>
                <a:latin typeface="Times New Roman" pitchFamily="18"/>
                <a:ea typeface="ヒラギノ角ゴ ProN W3" pitchFamily="2"/>
                <a:cs typeface="ヒラギノ角ゴ ProN W3" pitchFamily="2"/>
              </a:rPr>
              <a:t>&lt;&lt;05.05.2021&gt;&gt; </a:t>
            </a:r>
            <a:r>
              <a:rPr lang="en-US" sz="1100" dirty="0">
                <a:solidFill>
                  <a:srgbClr val="5096D0"/>
                </a:solidFill>
                <a:latin typeface="Times New Roman" pitchFamily="18"/>
                <a:ea typeface="ヒラギノ角ゴ ProN W3" pitchFamily="2"/>
                <a:cs typeface="ヒラギノ角ゴ ProN W3" pitchFamily="2"/>
              </a:rPr>
              <a:t>| </a:t>
            </a:r>
            <a:r>
              <a:rPr lang="en-US" sz="1100" dirty="0" smtClean="0">
                <a:solidFill>
                  <a:srgbClr val="5096D0"/>
                </a:solidFill>
                <a:latin typeface="Times New Roman" pitchFamily="18"/>
                <a:ea typeface="ヒラギノ角ゴ ProN W3" pitchFamily="2"/>
                <a:cs typeface="ヒラギノ角ゴ ProN W3" pitchFamily="2"/>
              </a:rPr>
              <a:t>&lt;&lt;online&gt;&gt;&lt;&lt;</a:t>
            </a:r>
            <a:r>
              <a:rPr lang="mk-MK" sz="1100" dirty="0" smtClean="0">
                <a:solidFill>
                  <a:srgbClr val="5096D0"/>
                </a:solidFill>
                <a:latin typeface="Times New Roman" pitchFamily="18"/>
                <a:ea typeface="ヒラギノ角ゴ ProN W3" pitchFamily="2"/>
                <a:cs typeface="ヒラギノ角ゴ ProN W3" pitchFamily="2"/>
              </a:rPr>
              <a:t>Вебинар во организација на </a:t>
            </a:r>
            <a:r>
              <a:rPr lang="en-US" sz="1100" dirty="0" smtClean="0">
                <a:solidFill>
                  <a:srgbClr val="5096D0"/>
                </a:solidFill>
                <a:latin typeface="Times New Roman" pitchFamily="18"/>
                <a:ea typeface="ヒラギノ角ゴ ProN W3" pitchFamily="2"/>
                <a:cs typeface="ヒラギノ角ゴ ProN W3" pitchFamily="2"/>
              </a:rPr>
              <a:t>Dig-Ed&gt;&gt;</a:t>
            </a:r>
            <a:endParaRPr lang="en-US" sz="1100" dirty="0">
              <a:solidFill>
                <a:srgbClr val="5096D0"/>
              </a:solidFill>
              <a:latin typeface="Times New Roman" pitchFamily="18"/>
              <a:ea typeface="ヒラギノ角ゴ ProN W3" pitchFamily="2"/>
              <a:cs typeface="ヒラギノ角ゴ ProN W3" pitchFamily="2"/>
            </a:endParaRPr>
          </a:p>
        </p:txBody>
      </p:sp>
      <p:sp>
        <p:nvSpPr>
          <p:cNvPr id="7" name="Freeform 6"/>
          <p:cNvSpPr/>
          <p:nvPr/>
        </p:nvSpPr>
        <p:spPr>
          <a:xfrm>
            <a:off x="7884900" y="6542040"/>
            <a:ext cx="503280" cy="285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0" tIns="0" rIns="0" bIns="0" anchor="ctr" anchorCtr="0" compatLnSpc="1"/>
          <a:lstStyle/>
          <a:p>
            <a:pPr algn="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fld id="{501BAFDD-8BED-4A7E-8A1F-C3EA4DA7459F}" type="slidenum">
              <a:rPr sz="1200">
                <a:solidFill>
                  <a:srgbClr val="4DA0D4"/>
                </a:solidFill>
              </a:rPr>
              <a:pPr algn="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t>‹#›</a:t>
            </a:fld>
            <a:endParaRPr lang="en-US" sz="1100" dirty="0">
              <a:solidFill>
                <a:srgbClr val="4DA0D4"/>
              </a:solidFill>
              <a:latin typeface="Arial" pitchFamily="18"/>
              <a:ea typeface="ヒラギノ角ゴ ProN W3" pitchFamily="2"/>
              <a:cs typeface="ヒラギノ角ゴ ProN W3" pitchFamily="2"/>
            </a:endParaRPr>
          </a:p>
        </p:txBody>
      </p:sp>
      <p:pic>
        <p:nvPicPr>
          <p:cNvPr id="8" name="Picture 7"/>
          <p:cNvPicPr>
            <a:picLocks noChangeAspect="1"/>
          </p:cNvPicPr>
          <p:nvPr/>
        </p:nvPicPr>
        <p:blipFill>
          <a:blip r:embed="rId9">
            <a:lum/>
            <a:alphaModFix/>
          </a:blip>
          <a:srcRect/>
          <a:stretch>
            <a:fillRect/>
          </a:stretch>
        </p:blipFill>
        <p:spPr>
          <a:xfrm>
            <a:off x="185605" y="162181"/>
            <a:ext cx="1152360" cy="433079"/>
          </a:xfrm>
          <a:prstGeom prst="rect">
            <a:avLst/>
          </a:prstGeom>
          <a:noFill/>
          <a:ln>
            <a:noFill/>
          </a:ln>
        </p:spPr>
      </p:pic>
      <p:grpSp>
        <p:nvGrpSpPr>
          <p:cNvPr id="18" name="Group 17"/>
          <p:cNvGrpSpPr/>
          <p:nvPr userDrawn="1"/>
        </p:nvGrpSpPr>
        <p:grpSpPr>
          <a:xfrm>
            <a:off x="297242" y="6013456"/>
            <a:ext cx="1976058" cy="504000"/>
            <a:chOff x="297242" y="6013456"/>
            <a:chExt cx="1976058" cy="504000"/>
          </a:xfrm>
        </p:grpSpPr>
        <p:sp>
          <p:nvSpPr>
            <p:cNvPr id="17" name="Rectangle 16"/>
            <p:cNvSpPr/>
            <p:nvPr userDrawn="1"/>
          </p:nvSpPr>
          <p:spPr>
            <a:xfrm>
              <a:off x="1191732" y="6013456"/>
              <a:ext cx="1081568" cy="504000"/>
            </a:xfrm>
            <a:prstGeom prst="rect">
              <a:avLst/>
            </a:prstGeom>
            <a:solidFill>
              <a:srgbClr val="C2D6E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5" name="Picture 4"/>
            <p:cNvPicPr>
              <a:picLocks noChangeAspect="1"/>
            </p:cNvPicPr>
            <p:nvPr/>
          </p:nvPicPr>
          <p:blipFill>
            <a:blip r:embed="rId10">
              <a:lum/>
              <a:alphaModFix/>
            </a:blip>
            <a:srcRect/>
            <a:stretch>
              <a:fillRect/>
            </a:stretch>
          </p:blipFill>
          <p:spPr>
            <a:xfrm>
              <a:off x="1229832" y="6051400"/>
              <a:ext cx="977561" cy="432000"/>
            </a:xfrm>
            <a:prstGeom prst="rect">
              <a:avLst/>
            </a:prstGeom>
            <a:noFill/>
            <a:ln>
              <a:noFill/>
            </a:ln>
          </p:spPr>
        </p:pic>
        <p:pic>
          <p:nvPicPr>
            <p:cNvPr id="16" name="Picture 15"/>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97242" y="6013457"/>
              <a:ext cx="714575" cy="487835"/>
            </a:xfrm>
            <a:prstGeom prst="rect">
              <a:avLst/>
            </a:prstGeom>
          </p:spPr>
        </p:pic>
      </p:grpSp>
    </p:spTree>
    <p:extLst>
      <p:ext uri="{BB962C8B-B14F-4D97-AF65-F5344CB8AC3E}">
        <p14:creationId xmlns:p14="http://schemas.microsoft.com/office/powerpoint/2010/main" val="12781114"/>
      </p:ext>
    </p:extLst>
  </p:cSld>
  <p:clrMap bg1="lt1" tx1="dk1" bg2="lt2" tx2="dk2" accent1="accent1" accent2="accent2" accent3="accent3" accent4="accent4" accent5="accent5" accent6="accent6" hlink="hlink" folHlink="folHlink"/>
  <p:sldLayoutIdLst>
    <p:sldLayoutId id="2147483735" r:id="rId1"/>
    <p:sldLayoutId id="2147483737" r:id="rId2"/>
    <p:sldLayoutId id="2147483738" r:id="rId3"/>
    <p:sldLayoutId id="2147483739" r:id="rId4"/>
    <p:sldLayoutId id="2147483740" r:id="rId5"/>
    <p:sldLayoutId id="2147483741" r:id="rId6"/>
  </p:sldLayoutIdLst>
  <p:txStyles>
    <p:titleStyle>
      <a:lvl1pPr marL="0" marR="0" indent="0" algn="l" rtl="0" hangingPunct="0">
        <a:lnSpc>
          <a:spcPct val="100000"/>
        </a:lnSpc>
        <a:spcBef>
          <a:spcPts val="0"/>
        </a:spcBef>
        <a:spcAft>
          <a:spcPts val="0"/>
        </a:spcAft>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en-GB" sz="3600" b="0" i="0" u="none" strike="noStrike" kern="1200" baseline="0">
          <a:ln>
            <a:noFill/>
          </a:ln>
          <a:solidFill>
            <a:srgbClr val="011D33"/>
          </a:solidFill>
          <a:latin typeface="Arial Bold" pitchFamily="18"/>
        </a:defRPr>
      </a:lvl1pPr>
    </p:titleStyle>
    <p:bodyStyle>
      <a:lvl1pPr marL="342720" marR="0" indent="-342720" algn="l" rtl="0" hangingPunct="0">
        <a:lnSpc>
          <a:spcPct val="100000"/>
        </a:lnSpc>
        <a:spcBef>
          <a:spcPts val="697"/>
        </a:spcBef>
        <a:spcAft>
          <a:spcPts val="0"/>
        </a:spcAft>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GB" sz="3200" b="0" i="0" u="none" strike="noStrike" kern="1200" baseline="0">
          <a:ln>
            <a:noFill/>
          </a:ln>
          <a:solidFill>
            <a:srgbClr val="646464"/>
          </a:solidFill>
          <a:latin typeface="Arial" pitchFamily="18"/>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sdw-blog.eun.org/"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hyperlink" Target="https://www.europeanschoolnetacademy.eu/courses" TargetMode="Externa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hyperlink" Target="https://oppla.eu/casestudy/18870" TargetMode="External"/><Relationship Id="rId13" Type="http://schemas.openxmlformats.org/officeDocument/2006/relationships/image" Target="../media/image25.png"/><Relationship Id="rId3" Type="http://schemas.openxmlformats.org/officeDocument/2006/relationships/hyperlink" Target="https://www.mindmeister.com/" TargetMode="External"/><Relationship Id="rId7" Type="http://schemas.openxmlformats.org/officeDocument/2006/relationships/hyperlink" Target="https://oppla.eu/casestudy/18930" TargetMode="External"/><Relationship Id="rId12" Type="http://schemas.openxmlformats.org/officeDocument/2006/relationships/image" Target="../media/image24.png"/><Relationship Id="rId2" Type="http://schemas.openxmlformats.org/officeDocument/2006/relationships/hyperlink" Target="https://www.jigsawplanet.com/" TargetMode="External"/><Relationship Id="rId1" Type="http://schemas.openxmlformats.org/officeDocument/2006/relationships/slideLayout" Target="../slideLayouts/slideLayout4.xml"/><Relationship Id="rId6" Type="http://schemas.openxmlformats.org/officeDocument/2006/relationships/hyperlink" Target="https://www.urbangreenup.eu/solutions/planting-and-renewal-urban-trees.kl" TargetMode="External"/><Relationship Id="rId11" Type="http://schemas.openxmlformats.org/officeDocument/2006/relationships/image" Target="../media/image23.png"/><Relationship Id="rId5" Type="http://schemas.openxmlformats.org/officeDocument/2006/relationships/hyperlink" Target="https://padlet.com/" TargetMode="External"/><Relationship Id="rId10" Type="http://schemas.openxmlformats.org/officeDocument/2006/relationships/image" Target="../media/image22.png"/><Relationship Id="rId4" Type="http://schemas.openxmlformats.org/officeDocument/2006/relationships/hyperlink" Target="https://kahoot.com/schools-u/" TargetMode="External"/><Relationship Id="rId9" Type="http://schemas.openxmlformats.org/officeDocument/2006/relationships/hyperlink" Target="https://oppla.eu/casestudy/19514" TargetMode="External"/><Relationship Id="rId14"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hyperlink" Target="https://climate.nasa.gov/interactives/climate-time-machine" TargetMode="External"/><Relationship Id="rId7"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fKnAJCSGSdk&amp;ab_channel=TED-Ed" TargetMode="External"/><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app=desktop&amp;v=-S14SjemfAg&amp;ab_channel=ConservationInternational" TargetMode="External"/><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hyperlink" Target="https://padlet.com/jakimovska_silv/8xlvnqt9zh8f29vf" TargetMode="External"/><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matematikasjb.weebly.com/stem-discovery-week.html" TargetMode="External"/><Relationship Id="rId2" Type="http://schemas.openxmlformats.org/officeDocument/2006/relationships/image" Target="../media/image68.png"/><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0" y="2906550"/>
            <a:ext cx="8810171" cy="120663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lstStyle/>
          <a:p>
            <a:pPr marL="342720" indent="-338040" algn="r">
              <a:spcBef>
                <a:spcPts val="899"/>
              </a:spcBef>
              <a:tabLst>
                <a:tab pos="342720" algn="l"/>
                <a:tab pos="791639" algn="l"/>
                <a:tab pos="1240919" algn="l"/>
                <a:tab pos="1690200" algn="l"/>
                <a:tab pos="2139480" algn="l"/>
                <a:tab pos="2588760" algn="l"/>
                <a:tab pos="3038040" algn="l"/>
                <a:tab pos="3487320" algn="l"/>
                <a:tab pos="3936600" algn="l"/>
                <a:tab pos="4385879" algn="l"/>
                <a:tab pos="4835160" algn="l"/>
                <a:tab pos="5284439" algn="l"/>
                <a:tab pos="5733720" algn="l"/>
                <a:tab pos="6183000" algn="l"/>
                <a:tab pos="6632280" algn="l"/>
                <a:tab pos="7081560" algn="l"/>
                <a:tab pos="7530840" algn="l"/>
                <a:tab pos="7980120" algn="l"/>
                <a:tab pos="8429399" algn="l"/>
                <a:tab pos="8878680" algn="l"/>
                <a:tab pos="9327960" algn="l"/>
              </a:tabLst>
            </a:pPr>
            <a:r>
              <a:rPr lang="ru-RU" sz="3600" b="1" dirty="0">
                <a:solidFill>
                  <a:schemeClr val="accent1">
                    <a:lumMod val="75000"/>
                  </a:schemeClr>
                </a:solidFill>
                <a:latin typeface="Arial" panose="020B0604020202020204" pitchFamily="34" charset="0"/>
                <a:cs typeface="Arial" panose="020B0604020202020204" pitchFamily="34" charset="0"/>
              </a:rPr>
              <a:t>Реализирани СТЕМ активности за време на Stem Discovery Campaign</a:t>
            </a:r>
            <a:endParaRPr lang="en-IE" sz="3600" b="1" dirty="0">
              <a:solidFill>
                <a:schemeClr val="accent1">
                  <a:lumMod val="75000"/>
                </a:schemeClr>
              </a:solidFill>
              <a:latin typeface="Arial" panose="020B0604020202020204" pitchFamily="34" charset="0"/>
              <a:ea typeface="Arial" pitchFamily="2"/>
              <a:cs typeface="Arial" panose="020B0604020202020204" pitchFamily="34" charset="0"/>
            </a:endParaRPr>
          </a:p>
        </p:txBody>
      </p:sp>
      <p:sp>
        <p:nvSpPr>
          <p:cNvPr id="3" name="Freeform 2"/>
          <p:cNvSpPr/>
          <p:nvPr/>
        </p:nvSpPr>
        <p:spPr>
          <a:xfrm>
            <a:off x="2268360" y="3789360"/>
            <a:ext cx="5975640" cy="6476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ctr" anchorCtr="0" compatLnSpc="1"/>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en-GB" sz="1200">
              <a:solidFill>
                <a:srgbClr val="FFFFFF"/>
              </a:solidFill>
              <a:latin typeface="Arial" pitchFamily="18"/>
              <a:ea typeface="SimSun" pitchFamily="2"/>
              <a:cs typeface="SimSun" pitchFamily="2"/>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4542" y="1691305"/>
            <a:ext cx="1381858" cy="773840"/>
          </a:xfrm>
          <a:prstGeom prst="rect">
            <a:avLst/>
          </a:prstGeom>
        </p:spPr>
      </p:pic>
    </p:spTree>
    <p:extLst>
      <p:ext uri="{BB962C8B-B14F-4D97-AF65-F5344CB8AC3E}">
        <p14:creationId xmlns:p14="http://schemas.microsoft.com/office/powerpoint/2010/main" val="1262307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47D9C4-3863-49A6-A62D-4CC4C093EC10}"/>
              </a:ext>
            </a:extLst>
          </p:cNvPr>
          <p:cNvSpPr>
            <a:spLocks noGrp="1"/>
          </p:cNvSpPr>
          <p:nvPr>
            <p:ph type="title"/>
          </p:nvPr>
        </p:nvSpPr>
        <p:spPr>
          <a:xfrm>
            <a:off x="796810" y="1311563"/>
            <a:ext cx="7767720" cy="1086973"/>
          </a:xfrm>
        </p:spPr>
        <p:txBody>
          <a:bodyPr/>
          <a:lstStyle/>
          <a:p>
            <a:pPr algn="r"/>
            <a:r>
              <a:rPr lang="mk-MK" dirty="0" smtClean="0">
                <a:solidFill>
                  <a:schemeClr val="accent1">
                    <a:lumMod val="75000"/>
                  </a:schemeClr>
                </a:solidFill>
              </a:rPr>
              <a:t>Содржина на презентацијата</a:t>
            </a:r>
            <a:endParaRPr lang="mk-MK" dirty="0">
              <a:solidFill>
                <a:schemeClr val="accent1">
                  <a:lumMod val="75000"/>
                </a:schemeClr>
              </a:solidFill>
            </a:endParaRPr>
          </a:p>
        </p:txBody>
      </p:sp>
      <p:sp>
        <p:nvSpPr>
          <p:cNvPr id="11" name="Text Placeholder 10">
            <a:extLst>
              <a:ext uri="{FF2B5EF4-FFF2-40B4-BE49-F238E27FC236}">
                <a16:creationId xmlns="" xmlns:a16="http://schemas.microsoft.com/office/drawing/2014/main" id="{D7C2E6B9-6038-4252-903A-6A062423A4B8}"/>
              </a:ext>
            </a:extLst>
          </p:cNvPr>
          <p:cNvSpPr>
            <a:spLocks noGrp="1"/>
          </p:cNvSpPr>
          <p:nvPr>
            <p:ph type="body" sz="quarter" idx="10"/>
          </p:nvPr>
        </p:nvSpPr>
        <p:spPr>
          <a:xfrm>
            <a:off x="1020423" y="3080563"/>
            <a:ext cx="7671107" cy="1254370"/>
          </a:xfrm>
        </p:spPr>
        <p:txBody>
          <a:bodyPr/>
          <a:lstStyle/>
          <a:p>
            <a:pPr marL="457200" indent="-457200">
              <a:buFont typeface="Arial" panose="020B0604020202020204" pitchFamily="34" charset="0"/>
              <a:buChar char="•"/>
            </a:pPr>
            <a:r>
              <a:rPr lang="mk-MK" dirty="0" smtClean="0">
                <a:solidFill>
                  <a:schemeClr val="accent1">
                    <a:lumMod val="75000"/>
                  </a:schemeClr>
                </a:solidFill>
              </a:rPr>
              <a:t>Идеја и планирање на </a:t>
            </a:r>
            <a:r>
              <a:rPr lang="mk-MK" dirty="0" smtClean="0">
                <a:solidFill>
                  <a:schemeClr val="accent1">
                    <a:lumMod val="75000"/>
                  </a:schemeClr>
                </a:solidFill>
              </a:rPr>
              <a:t>активностите</a:t>
            </a:r>
          </a:p>
          <a:p>
            <a:pPr marL="457200" indent="-457200">
              <a:buFont typeface="Arial" panose="020B0604020202020204" pitchFamily="34" charset="0"/>
              <a:buChar char="•"/>
            </a:pPr>
            <a:endParaRPr lang="mk-MK" dirty="0" smtClean="0">
              <a:solidFill>
                <a:schemeClr val="accent1">
                  <a:lumMod val="75000"/>
                </a:schemeClr>
              </a:solidFill>
            </a:endParaRPr>
          </a:p>
          <a:p>
            <a:pPr marL="457200" indent="-457200">
              <a:buFont typeface="Arial" panose="020B0604020202020204" pitchFamily="34" charset="0"/>
              <a:buChar char="•"/>
            </a:pPr>
            <a:r>
              <a:rPr lang="mk-MK" dirty="0" smtClean="0">
                <a:solidFill>
                  <a:schemeClr val="accent1">
                    <a:lumMod val="75000"/>
                  </a:schemeClr>
                </a:solidFill>
              </a:rPr>
              <a:t>Реализирани активности</a:t>
            </a:r>
            <a:endParaRPr lang="mk-MK" dirty="0">
              <a:solidFill>
                <a:schemeClr val="accent1">
                  <a:lumMod val="75000"/>
                </a:schemeClr>
              </a:solidFill>
            </a:endParaRPr>
          </a:p>
        </p:txBody>
      </p:sp>
    </p:spTree>
    <p:extLst>
      <p:ext uri="{BB962C8B-B14F-4D97-AF65-F5344CB8AC3E}">
        <p14:creationId xmlns:p14="http://schemas.microsoft.com/office/powerpoint/2010/main" val="3009056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8" descr="Image result for stem jobs statistics">
            <a:extLst>
              <a:ext uri="{FF2B5EF4-FFF2-40B4-BE49-F238E27FC236}">
                <a16:creationId xmlns="" xmlns:a16="http://schemas.microsoft.com/office/drawing/2014/main" id="{4B6A39A2-5FFB-4311-808F-14853CDA73EF}"/>
              </a:ext>
            </a:extLst>
          </p:cNvPr>
          <p:cNvSpPr>
            <a:spLocks noChangeAspect="1" noChangeArrowheads="1"/>
          </p:cNvSpPr>
          <p:nvPr/>
        </p:nvSpPr>
        <p:spPr bwMode="auto">
          <a:xfrm>
            <a:off x="4419600" y="3276600"/>
            <a:ext cx="3325906" cy="332590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mk-MK"/>
          </a:p>
        </p:txBody>
      </p:sp>
      <p:sp>
        <p:nvSpPr>
          <p:cNvPr id="6" name="Rectangle 5"/>
          <p:cNvSpPr/>
          <p:nvPr/>
        </p:nvSpPr>
        <p:spPr>
          <a:xfrm>
            <a:off x="2773566" y="4694293"/>
            <a:ext cx="6370434" cy="830997"/>
          </a:xfrm>
          <a:prstGeom prst="rect">
            <a:avLst/>
          </a:prstGeom>
        </p:spPr>
        <p:txBody>
          <a:bodyPr wrap="square">
            <a:spAutoFit/>
          </a:bodyPr>
          <a:lstStyle/>
          <a:p>
            <a:pPr algn="ctr"/>
            <a:r>
              <a:rPr lang="en-US" sz="2400" b="1" dirty="0">
                <a:solidFill>
                  <a:schemeClr val="accent5">
                    <a:lumMod val="75000"/>
                  </a:schemeClr>
                </a:solidFill>
              </a:rPr>
              <a:t> </a:t>
            </a:r>
            <a:r>
              <a:rPr lang="mk-MK" sz="2400" b="1" dirty="0" smtClean="0">
                <a:solidFill>
                  <a:schemeClr val="accent5">
                    <a:lumMod val="75000"/>
                  </a:schemeClr>
                </a:solidFill>
              </a:rPr>
              <a:t>Кампања за СТЕМ </a:t>
            </a:r>
            <a:r>
              <a:rPr lang="mk-MK" sz="2400" b="1" dirty="0">
                <a:solidFill>
                  <a:schemeClr val="accent5">
                    <a:lumMod val="75000"/>
                  </a:schemeClr>
                </a:solidFill>
              </a:rPr>
              <a:t>откритија 21</a:t>
            </a:r>
          </a:p>
          <a:p>
            <a:pPr algn="ctr"/>
            <a:r>
              <a:rPr lang="mk-MK" sz="2400" dirty="0">
                <a:solidFill>
                  <a:schemeClr val="accent5">
                    <a:lumMod val="75000"/>
                  </a:schemeClr>
                </a:solidFill>
              </a:rPr>
              <a:t>Мото - Одржлив развој и Активно граѓанство</a:t>
            </a:r>
            <a:endParaRPr lang="en-US" sz="2400" dirty="0">
              <a:solidFill>
                <a:schemeClr val="accent5">
                  <a:lumMod val="75000"/>
                </a:schemeClr>
              </a:solidFill>
            </a:endParaRPr>
          </a:p>
        </p:txBody>
      </p:sp>
      <p:sp>
        <p:nvSpPr>
          <p:cNvPr id="2" name="Rectangle 1"/>
          <p:cNvSpPr/>
          <p:nvPr/>
        </p:nvSpPr>
        <p:spPr>
          <a:xfrm>
            <a:off x="5217403" y="5620507"/>
            <a:ext cx="2689069" cy="369332"/>
          </a:xfrm>
          <a:prstGeom prst="rect">
            <a:avLst/>
          </a:prstGeom>
        </p:spPr>
        <p:txBody>
          <a:bodyPr wrap="none">
            <a:spAutoFit/>
          </a:bodyPr>
          <a:lstStyle/>
          <a:p>
            <a:r>
              <a:rPr lang="en-US" dirty="0">
                <a:hlinkClick r:id="rId3"/>
              </a:rPr>
              <a:t>https://sdw-blog.eun.org</a:t>
            </a:r>
            <a:r>
              <a:rPr lang="en-US" dirty="0" smtClean="0">
                <a:hlinkClick r:id="rId3"/>
              </a:rPr>
              <a:t>/</a:t>
            </a:r>
            <a:r>
              <a:rPr lang="en-US" dirty="0" smtClean="0"/>
              <a:t> </a:t>
            </a:r>
            <a:endParaRPr lang="en-US" dirty="0"/>
          </a:p>
        </p:txBody>
      </p:sp>
      <p:pic>
        <p:nvPicPr>
          <p:cNvPr id="7" name="Picture 6"/>
          <p:cNvPicPr>
            <a:picLocks noChangeAspect="1"/>
          </p:cNvPicPr>
          <p:nvPr/>
        </p:nvPicPr>
        <p:blipFill>
          <a:blip r:embed="rId4"/>
          <a:stretch>
            <a:fillRect/>
          </a:stretch>
        </p:blipFill>
        <p:spPr>
          <a:xfrm>
            <a:off x="333578" y="2181950"/>
            <a:ext cx="3452976" cy="2585437"/>
          </a:xfrm>
          <a:prstGeom prst="rect">
            <a:avLst/>
          </a:prstGeom>
        </p:spPr>
      </p:pic>
      <p:pic>
        <p:nvPicPr>
          <p:cNvPr id="8" name="Content Placeholder 4"/>
          <p:cNvPicPr>
            <a:picLocks noChangeAspect="1"/>
          </p:cNvPicPr>
          <p:nvPr/>
        </p:nvPicPr>
        <p:blipFill>
          <a:blip r:embed="rId5"/>
          <a:stretch>
            <a:fillRect/>
          </a:stretch>
        </p:blipFill>
        <p:spPr>
          <a:xfrm>
            <a:off x="4146614" y="1982743"/>
            <a:ext cx="4830645" cy="2616333"/>
          </a:xfrm>
          <a:prstGeom prst="rect">
            <a:avLst/>
          </a:prstGeom>
        </p:spPr>
      </p:pic>
    </p:spTree>
    <p:extLst>
      <p:ext uri="{BB962C8B-B14F-4D97-AF65-F5344CB8AC3E}">
        <p14:creationId xmlns:p14="http://schemas.microsoft.com/office/powerpoint/2010/main" val="90959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sz="3200" dirty="0" smtClean="0">
                <a:solidFill>
                  <a:schemeClr val="accent1">
                    <a:lumMod val="75000"/>
                  </a:schemeClr>
                </a:solidFill>
              </a:rPr>
              <a:t>Можности за учество</a:t>
            </a:r>
            <a:r>
              <a:rPr lang="en-US" sz="3200" dirty="0" smtClean="0">
                <a:solidFill>
                  <a:schemeClr val="accent1">
                    <a:lumMod val="75000"/>
                  </a:schemeClr>
                </a:solidFill>
              </a:rPr>
              <a:t> -  </a:t>
            </a:r>
            <a:r>
              <a:rPr lang="mk-MK" sz="3200" dirty="0" smtClean="0">
                <a:solidFill>
                  <a:schemeClr val="accent1">
                    <a:lumMod val="75000"/>
                  </a:schemeClr>
                </a:solidFill>
              </a:rPr>
              <a:t>натпревари организирани од различни проекти</a:t>
            </a:r>
            <a:endParaRPr lang="en-US" sz="3200" dirty="0">
              <a:solidFill>
                <a:schemeClr val="accent1">
                  <a:lumMod val="75000"/>
                </a:schemeClr>
              </a:solidFill>
            </a:endParaRPr>
          </a:p>
        </p:txBody>
      </p:sp>
      <p:pic>
        <p:nvPicPr>
          <p:cNvPr id="5" name="Picture 4"/>
          <p:cNvPicPr>
            <a:picLocks noChangeAspect="1"/>
          </p:cNvPicPr>
          <p:nvPr/>
        </p:nvPicPr>
        <p:blipFill>
          <a:blip r:embed="rId2"/>
          <a:stretch>
            <a:fillRect/>
          </a:stretch>
        </p:blipFill>
        <p:spPr>
          <a:xfrm>
            <a:off x="2776038" y="1803950"/>
            <a:ext cx="4019917" cy="949886"/>
          </a:xfrm>
          <a:prstGeom prst="rect">
            <a:avLst/>
          </a:prstGeom>
        </p:spPr>
      </p:pic>
      <p:pic>
        <p:nvPicPr>
          <p:cNvPr id="6" name="Picture 5"/>
          <p:cNvPicPr>
            <a:picLocks noChangeAspect="1"/>
          </p:cNvPicPr>
          <p:nvPr/>
        </p:nvPicPr>
        <p:blipFill>
          <a:blip r:embed="rId3"/>
          <a:stretch>
            <a:fillRect/>
          </a:stretch>
        </p:blipFill>
        <p:spPr>
          <a:xfrm>
            <a:off x="297982" y="1563137"/>
            <a:ext cx="2461749" cy="1351450"/>
          </a:xfrm>
          <a:prstGeom prst="rect">
            <a:avLst/>
          </a:prstGeom>
        </p:spPr>
      </p:pic>
      <p:pic>
        <p:nvPicPr>
          <p:cNvPr id="7" name="Picture 6"/>
          <p:cNvPicPr>
            <a:picLocks noChangeAspect="1"/>
          </p:cNvPicPr>
          <p:nvPr/>
        </p:nvPicPr>
        <p:blipFill>
          <a:blip r:embed="rId4"/>
          <a:stretch>
            <a:fillRect/>
          </a:stretch>
        </p:blipFill>
        <p:spPr>
          <a:xfrm>
            <a:off x="6756674" y="3137513"/>
            <a:ext cx="2146033" cy="874816"/>
          </a:xfrm>
          <a:prstGeom prst="rect">
            <a:avLst/>
          </a:prstGeom>
        </p:spPr>
      </p:pic>
      <p:pic>
        <p:nvPicPr>
          <p:cNvPr id="8" name="Picture 7"/>
          <p:cNvPicPr>
            <a:picLocks noChangeAspect="1"/>
          </p:cNvPicPr>
          <p:nvPr/>
        </p:nvPicPr>
        <p:blipFill>
          <a:blip r:embed="rId5"/>
          <a:stretch>
            <a:fillRect/>
          </a:stretch>
        </p:blipFill>
        <p:spPr>
          <a:xfrm>
            <a:off x="685440" y="3089933"/>
            <a:ext cx="1973687" cy="999528"/>
          </a:xfrm>
          <a:prstGeom prst="rect">
            <a:avLst/>
          </a:prstGeom>
        </p:spPr>
      </p:pic>
      <p:pic>
        <p:nvPicPr>
          <p:cNvPr id="9" name="Picture 8"/>
          <p:cNvPicPr>
            <a:picLocks noChangeAspect="1"/>
          </p:cNvPicPr>
          <p:nvPr/>
        </p:nvPicPr>
        <p:blipFill>
          <a:blip r:embed="rId6"/>
          <a:stretch>
            <a:fillRect/>
          </a:stretch>
        </p:blipFill>
        <p:spPr>
          <a:xfrm>
            <a:off x="397387" y="4456295"/>
            <a:ext cx="2378651" cy="940908"/>
          </a:xfrm>
          <a:prstGeom prst="rect">
            <a:avLst/>
          </a:prstGeom>
        </p:spPr>
      </p:pic>
      <p:pic>
        <p:nvPicPr>
          <p:cNvPr id="10" name="Picture 9"/>
          <p:cNvPicPr>
            <a:picLocks noChangeAspect="1"/>
          </p:cNvPicPr>
          <p:nvPr/>
        </p:nvPicPr>
        <p:blipFill>
          <a:blip r:embed="rId7"/>
          <a:stretch>
            <a:fillRect/>
          </a:stretch>
        </p:blipFill>
        <p:spPr>
          <a:xfrm>
            <a:off x="3035117" y="2753836"/>
            <a:ext cx="3068365" cy="2087169"/>
          </a:xfrm>
          <a:prstGeom prst="rect">
            <a:avLst/>
          </a:prstGeom>
        </p:spPr>
      </p:pic>
      <p:pic>
        <p:nvPicPr>
          <p:cNvPr id="11" name="Picture 10"/>
          <p:cNvPicPr>
            <a:picLocks noChangeAspect="1"/>
          </p:cNvPicPr>
          <p:nvPr/>
        </p:nvPicPr>
        <p:blipFill>
          <a:blip r:embed="rId8"/>
          <a:stretch>
            <a:fillRect/>
          </a:stretch>
        </p:blipFill>
        <p:spPr>
          <a:xfrm>
            <a:off x="7171945" y="1501881"/>
            <a:ext cx="1573470" cy="1628410"/>
          </a:xfrm>
          <a:prstGeom prst="rect">
            <a:avLst/>
          </a:prstGeom>
        </p:spPr>
      </p:pic>
      <p:pic>
        <p:nvPicPr>
          <p:cNvPr id="12" name="Picture 11"/>
          <p:cNvPicPr>
            <a:picLocks noChangeAspect="1"/>
          </p:cNvPicPr>
          <p:nvPr/>
        </p:nvPicPr>
        <p:blipFill>
          <a:blip r:embed="rId9"/>
          <a:stretch>
            <a:fillRect/>
          </a:stretch>
        </p:blipFill>
        <p:spPr>
          <a:xfrm>
            <a:off x="3428470" y="4926749"/>
            <a:ext cx="2473885" cy="944487"/>
          </a:xfrm>
          <a:prstGeom prst="rect">
            <a:avLst/>
          </a:prstGeom>
        </p:spPr>
      </p:pic>
      <p:pic>
        <p:nvPicPr>
          <p:cNvPr id="13" name="Picture 12"/>
          <p:cNvPicPr>
            <a:picLocks noChangeAspect="1"/>
          </p:cNvPicPr>
          <p:nvPr/>
        </p:nvPicPr>
        <p:blipFill>
          <a:blip r:embed="rId10"/>
          <a:stretch>
            <a:fillRect/>
          </a:stretch>
        </p:blipFill>
        <p:spPr>
          <a:xfrm>
            <a:off x="6554787" y="4234336"/>
            <a:ext cx="2347920" cy="1768796"/>
          </a:xfrm>
          <a:prstGeom prst="rect">
            <a:avLst/>
          </a:prstGeom>
        </p:spPr>
      </p:pic>
      <p:sp>
        <p:nvSpPr>
          <p:cNvPr id="14" name="Oval 13"/>
          <p:cNvSpPr/>
          <p:nvPr/>
        </p:nvSpPr>
        <p:spPr>
          <a:xfrm>
            <a:off x="3035117" y="2914587"/>
            <a:ext cx="3068365" cy="1926418"/>
          </a:xfrm>
          <a:prstGeom prst="ellipse">
            <a:avLst/>
          </a:prstGeom>
          <a:noFill/>
          <a:ln w="76200">
            <a:solidFill>
              <a:srgbClr val="D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000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550661" y="1540476"/>
            <a:ext cx="4082331" cy="3959932"/>
          </a:xfrm>
          <a:prstGeom prst="rect">
            <a:avLst/>
          </a:prstGeom>
        </p:spPr>
      </p:pic>
      <p:sp>
        <p:nvSpPr>
          <p:cNvPr id="2" name="Title 1"/>
          <p:cNvSpPr>
            <a:spLocks noGrp="1"/>
          </p:cNvSpPr>
          <p:nvPr>
            <p:ph type="title"/>
          </p:nvPr>
        </p:nvSpPr>
        <p:spPr>
          <a:xfrm>
            <a:off x="1376280" y="267774"/>
            <a:ext cx="7767720" cy="1086973"/>
          </a:xfrm>
        </p:spPr>
        <p:txBody>
          <a:bodyPr/>
          <a:lstStyle/>
          <a:p>
            <a:r>
              <a:rPr lang="mk-MK" dirty="0" smtClean="0">
                <a:solidFill>
                  <a:schemeClr val="accent1">
                    <a:lumMod val="50000"/>
                  </a:schemeClr>
                </a:solidFill>
              </a:rPr>
              <a:t>Од курс на </a:t>
            </a:r>
            <a:r>
              <a:rPr lang="en-US" dirty="0" err="1" smtClean="0">
                <a:solidFill>
                  <a:schemeClr val="accent1">
                    <a:lumMod val="50000"/>
                  </a:schemeClr>
                </a:solidFill>
              </a:rPr>
              <a:t>EuropeanSchoolnet</a:t>
            </a:r>
            <a:endParaRPr lang="en-US" dirty="0">
              <a:solidFill>
                <a:schemeClr val="accent1">
                  <a:lumMod val="50000"/>
                </a:schemeClr>
              </a:solidFill>
            </a:endParaRPr>
          </a:p>
        </p:txBody>
      </p:sp>
      <p:pic>
        <p:nvPicPr>
          <p:cNvPr id="5" name="Picture 4"/>
          <p:cNvPicPr>
            <a:picLocks noChangeAspect="1"/>
          </p:cNvPicPr>
          <p:nvPr/>
        </p:nvPicPr>
        <p:blipFill>
          <a:blip r:embed="rId3"/>
          <a:stretch>
            <a:fillRect/>
          </a:stretch>
        </p:blipFill>
        <p:spPr>
          <a:xfrm>
            <a:off x="6809298" y="4544301"/>
            <a:ext cx="1565631" cy="839657"/>
          </a:xfrm>
          <a:prstGeom prst="rect">
            <a:avLst/>
          </a:prstGeom>
        </p:spPr>
      </p:pic>
      <p:pic>
        <p:nvPicPr>
          <p:cNvPr id="4" name="Picture 3"/>
          <p:cNvPicPr>
            <a:picLocks noChangeAspect="1"/>
          </p:cNvPicPr>
          <p:nvPr/>
        </p:nvPicPr>
        <p:blipFill>
          <a:blip r:embed="rId4"/>
          <a:stretch>
            <a:fillRect/>
          </a:stretch>
        </p:blipFill>
        <p:spPr>
          <a:xfrm>
            <a:off x="468923" y="1059930"/>
            <a:ext cx="1900339" cy="1292652"/>
          </a:xfrm>
          <a:prstGeom prst="rect">
            <a:avLst/>
          </a:prstGeom>
        </p:spPr>
      </p:pic>
      <p:sp>
        <p:nvSpPr>
          <p:cNvPr id="9" name="Rectangle 8"/>
          <p:cNvSpPr/>
          <p:nvPr/>
        </p:nvSpPr>
        <p:spPr>
          <a:xfrm>
            <a:off x="3958299" y="5571620"/>
            <a:ext cx="5872923" cy="369332"/>
          </a:xfrm>
          <a:prstGeom prst="rect">
            <a:avLst/>
          </a:prstGeom>
        </p:spPr>
        <p:txBody>
          <a:bodyPr wrap="square">
            <a:spAutoFit/>
          </a:bodyPr>
          <a:lstStyle/>
          <a:p>
            <a:r>
              <a:rPr lang="en-US" dirty="0">
                <a:hlinkClick r:id="rId5"/>
              </a:rPr>
              <a:t>https://</a:t>
            </a:r>
            <a:r>
              <a:rPr lang="en-US" dirty="0" smtClean="0">
                <a:hlinkClick r:id="rId5"/>
              </a:rPr>
              <a:t>www.europeanschoolnetacademy.eu/courses</a:t>
            </a:r>
            <a:r>
              <a:rPr lang="en-US" dirty="0" smtClean="0"/>
              <a:t> </a:t>
            </a:r>
            <a:endParaRPr lang="en-US" dirty="0"/>
          </a:p>
        </p:txBody>
      </p:sp>
      <p:pic>
        <p:nvPicPr>
          <p:cNvPr id="10" name="Picture 9"/>
          <p:cNvPicPr>
            <a:picLocks noChangeAspect="1"/>
          </p:cNvPicPr>
          <p:nvPr/>
        </p:nvPicPr>
        <p:blipFill>
          <a:blip r:embed="rId6"/>
          <a:stretch>
            <a:fillRect/>
          </a:stretch>
        </p:blipFill>
        <p:spPr>
          <a:xfrm>
            <a:off x="468923" y="2298757"/>
            <a:ext cx="3489376" cy="3642196"/>
          </a:xfrm>
          <a:prstGeom prst="rect">
            <a:avLst/>
          </a:prstGeom>
        </p:spPr>
      </p:pic>
    </p:spTree>
    <p:extLst>
      <p:ext uri="{BB962C8B-B14F-4D97-AF65-F5344CB8AC3E}">
        <p14:creationId xmlns:p14="http://schemas.microsoft.com/office/powerpoint/2010/main" val="19886811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smtClean="0"/>
              <a:t>Содржина на курсот</a:t>
            </a:r>
            <a:endParaRPr lang="en-US" dirty="0"/>
          </a:p>
        </p:txBody>
      </p:sp>
      <p:sp>
        <p:nvSpPr>
          <p:cNvPr id="3" name="Text Placeholder 2"/>
          <p:cNvSpPr>
            <a:spLocks noGrp="1"/>
          </p:cNvSpPr>
          <p:nvPr>
            <p:ph type="body" sz="quarter" idx="10"/>
          </p:nvPr>
        </p:nvSpPr>
        <p:spPr>
          <a:xfrm>
            <a:off x="266168" y="1467853"/>
            <a:ext cx="4875997" cy="4386100"/>
          </a:xfrm>
        </p:spPr>
        <p:txBody>
          <a:bodyPr/>
          <a:lstStyle/>
          <a:p>
            <a:pPr marL="514350" indent="-514350">
              <a:buFont typeface="+mj-lt"/>
              <a:buAutoNum type="arabicPeriod"/>
            </a:pPr>
            <a:r>
              <a:rPr lang="mk-MK" sz="1800" dirty="0" smtClean="0"/>
              <a:t>Што се решенија базирани на природата (До одржлив развој со Решенија базирани на природата)</a:t>
            </a:r>
            <a:endParaRPr lang="mk-MK" sz="1800" dirty="0"/>
          </a:p>
          <a:p>
            <a:pPr marL="514350" indent="-514350">
              <a:buFont typeface="+mj-lt"/>
              <a:buAutoNum type="arabicPeriod"/>
            </a:pPr>
            <a:r>
              <a:rPr lang="mk-MK" sz="1800" dirty="0" smtClean="0"/>
              <a:t>Педагошка подршка за имплементација на активности во училница (учење преку проекти, учење преку истражување, учење надвор од училницата, учење преку дизајнирање, учење преку игра, превртена училница)</a:t>
            </a:r>
          </a:p>
          <a:p>
            <a:pPr marL="514350" indent="-514350">
              <a:buFont typeface="+mj-lt"/>
              <a:buAutoNum type="arabicPeriod"/>
            </a:pPr>
            <a:r>
              <a:rPr lang="mk-MK" sz="1800" dirty="0" smtClean="0"/>
              <a:t>Примена во училницата како решавање реални проблеми (15 подготвени сценарија)</a:t>
            </a:r>
          </a:p>
          <a:p>
            <a:pPr marL="514350" indent="-514350">
              <a:buFont typeface="+mj-lt"/>
              <a:buAutoNum type="arabicPeriod"/>
            </a:pPr>
            <a:r>
              <a:rPr lang="mk-MK" sz="1800" dirty="0" smtClean="0"/>
              <a:t>Креирање сценарио за примена во училница</a:t>
            </a:r>
            <a:endParaRPr lang="en-US" sz="1800" dirty="0"/>
          </a:p>
        </p:txBody>
      </p:sp>
      <p:pic>
        <p:nvPicPr>
          <p:cNvPr id="4" name="Picture 3"/>
          <p:cNvPicPr>
            <a:picLocks noChangeAspect="1"/>
          </p:cNvPicPr>
          <p:nvPr/>
        </p:nvPicPr>
        <p:blipFill>
          <a:blip r:embed="rId2"/>
          <a:stretch>
            <a:fillRect/>
          </a:stretch>
        </p:blipFill>
        <p:spPr>
          <a:xfrm>
            <a:off x="5492326" y="1467853"/>
            <a:ext cx="3310995" cy="3211723"/>
          </a:xfrm>
          <a:prstGeom prst="rect">
            <a:avLst/>
          </a:prstGeom>
        </p:spPr>
      </p:pic>
    </p:spTree>
    <p:extLst>
      <p:ext uri="{BB962C8B-B14F-4D97-AF65-F5344CB8AC3E}">
        <p14:creationId xmlns:p14="http://schemas.microsoft.com/office/powerpoint/2010/main" val="976201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sz="3200" dirty="0" smtClean="0"/>
              <a:t>Да дејствуваме локално – Зелени решенија за нашето место</a:t>
            </a:r>
            <a:endParaRPr lang="en-US" sz="3200" dirty="0"/>
          </a:p>
        </p:txBody>
      </p:sp>
      <p:sp>
        <p:nvSpPr>
          <p:cNvPr id="3" name="Text Placeholder 2"/>
          <p:cNvSpPr>
            <a:spLocks noGrp="1"/>
          </p:cNvSpPr>
          <p:nvPr>
            <p:ph type="body" sz="quarter" idx="10"/>
          </p:nvPr>
        </p:nvSpPr>
        <p:spPr>
          <a:xfrm>
            <a:off x="360023" y="1350622"/>
            <a:ext cx="8326777" cy="4370239"/>
          </a:xfrm>
        </p:spPr>
        <p:txBody>
          <a:bodyPr/>
          <a:lstStyle/>
          <a:p>
            <a:r>
              <a:rPr lang="mk-MK" sz="2800" dirty="0" smtClean="0"/>
              <a:t>Цел:</a:t>
            </a:r>
          </a:p>
          <a:p>
            <a:pPr marL="0" indent="0"/>
            <a:r>
              <a:rPr lang="ru-RU" sz="1800" dirty="0" smtClean="0"/>
              <a:t>Учениците да се запознаат </a:t>
            </a:r>
            <a:r>
              <a:rPr lang="ru-RU" sz="1800" dirty="0"/>
              <a:t>со НБС, </a:t>
            </a:r>
            <a:r>
              <a:rPr lang="ru-RU" sz="1800" dirty="0" smtClean="0"/>
              <a:t>да стекнат знаења и свесност за важноста, и </a:t>
            </a:r>
            <a:r>
              <a:rPr lang="ru-RU" sz="1800" dirty="0"/>
              <a:t>почитување на зелените </a:t>
            </a:r>
            <a:r>
              <a:rPr lang="ru-RU" sz="1800" dirty="0" smtClean="0"/>
              <a:t>простори. Ќе анализираат</a:t>
            </a:r>
            <a:r>
              <a:rPr lang="ru-RU" sz="1800" dirty="0"/>
              <a:t>, планираат и споделуваат </a:t>
            </a:r>
            <a:r>
              <a:rPr lang="ru-RU" sz="1800" dirty="0" smtClean="0"/>
              <a:t>идеи </a:t>
            </a:r>
            <a:r>
              <a:rPr lang="ru-RU" sz="1800" dirty="0"/>
              <a:t>за имплементација </a:t>
            </a:r>
            <a:r>
              <a:rPr lang="ru-RU" sz="1800" dirty="0" smtClean="0"/>
              <a:t>во </a:t>
            </a:r>
            <a:r>
              <a:rPr lang="ru-RU" sz="1800" dirty="0"/>
              <a:t>нивниот град. Ќ</a:t>
            </a:r>
            <a:r>
              <a:rPr lang="ru-RU" sz="1800" dirty="0" smtClean="0"/>
              <a:t>е </a:t>
            </a:r>
            <a:r>
              <a:rPr lang="ru-RU" sz="1800" dirty="0"/>
              <a:t>бидат мотивирани да бидат активни граѓани во спроведувањето на НБС во нивната локална заедница.</a:t>
            </a:r>
            <a:endParaRPr lang="mk-MK" sz="1800" dirty="0"/>
          </a:p>
          <a:p>
            <a:r>
              <a:rPr lang="mk-MK" sz="2800" dirty="0" smtClean="0"/>
              <a:t>Исходи:</a:t>
            </a:r>
          </a:p>
          <a:p>
            <a:pPr marL="0" indent="0"/>
            <a:r>
              <a:rPr lang="ru-RU" sz="1800" dirty="0" smtClean="0"/>
              <a:t>Креирана </a:t>
            </a:r>
            <a:r>
              <a:rPr lang="ru-RU" sz="1800" dirty="0"/>
              <a:t>брошура - Нашиот град Зелен град со решенија како да се </a:t>
            </a:r>
            <a:r>
              <a:rPr lang="ru-RU" sz="1800" dirty="0" smtClean="0"/>
              <a:t>променат некои критични точки </a:t>
            </a:r>
            <a:r>
              <a:rPr lang="ru-RU" sz="1800" dirty="0"/>
              <a:t>во </a:t>
            </a:r>
            <a:r>
              <a:rPr lang="ru-RU" sz="1800" dirty="0" smtClean="0"/>
              <a:t>зелени </a:t>
            </a:r>
            <a:r>
              <a:rPr lang="ru-RU" sz="1800" dirty="0"/>
              <a:t>простори. Покрај тоа, у</a:t>
            </a:r>
            <a:r>
              <a:rPr lang="ru-RU" sz="1800" dirty="0" smtClean="0"/>
              <a:t>чениците </a:t>
            </a:r>
            <a:r>
              <a:rPr lang="ru-RU" sz="1800" dirty="0"/>
              <a:t>ќе научат нови факти за урбанизацијата и предизвиците, НБС и ќе го </a:t>
            </a:r>
            <a:r>
              <a:rPr lang="ru-RU" sz="1800" dirty="0" smtClean="0"/>
              <a:t>применат </a:t>
            </a:r>
            <a:r>
              <a:rPr lang="ru-RU" sz="1800" dirty="0"/>
              <a:t>стекнатото знаење за пишување есеј и креирање идеи за НБС (зелени простори) за нивниот град. Тие ќе вежбаат активно граѓанство и ширење идеи за борба против причините за климатските промени и спроведување на решенија за НБС</a:t>
            </a:r>
            <a:r>
              <a:rPr lang="ru-RU" sz="1800" dirty="0" smtClean="0"/>
              <a:t>.</a:t>
            </a:r>
            <a:endParaRPr lang="en-US" sz="1800" dirty="0"/>
          </a:p>
        </p:txBody>
      </p:sp>
    </p:spTree>
    <p:extLst>
      <p:ext uri="{BB962C8B-B14F-4D97-AF65-F5344CB8AC3E}">
        <p14:creationId xmlns:p14="http://schemas.microsoft.com/office/powerpoint/2010/main" val="3256607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sz="3200" dirty="0" smtClean="0"/>
              <a:t>Да дејствуваме локално – Зелени решенија за нашето место</a:t>
            </a:r>
            <a:endParaRPr lang="en-US" sz="3200" dirty="0"/>
          </a:p>
        </p:txBody>
      </p:sp>
      <p:sp>
        <p:nvSpPr>
          <p:cNvPr id="3" name="Text Placeholder 2"/>
          <p:cNvSpPr>
            <a:spLocks noGrp="1"/>
          </p:cNvSpPr>
          <p:nvPr>
            <p:ph type="body" sz="quarter" idx="10"/>
          </p:nvPr>
        </p:nvSpPr>
        <p:spPr>
          <a:xfrm>
            <a:off x="685440" y="1467853"/>
            <a:ext cx="8059975" cy="4440578"/>
          </a:xfrm>
        </p:spPr>
        <p:txBody>
          <a:bodyPr/>
          <a:lstStyle/>
          <a:p>
            <a:r>
              <a:rPr lang="mk-MK" dirty="0" smtClean="0"/>
              <a:t>Вештини:</a:t>
            </a:r>
            <a:endParaRPr lang="mk-MK" dirty="0"/>
          </a:p>
          <a:p>
            <a:r>
              <a:rPr lang="ru-RU" sz="1800" b="1" dirty="0"/>
              <a:t>Научна писменост</a:t>
            </a:r>
            <a:r>
              <a:rPr lang="ru-RU" sz="1800" dirty="0"/>
              <a:t>: способност да се користат </a:t>
            </a:r>
            <a:r>
              <a:rPr lang="ru-RU" sz="1800" dirty="0" smtClean="0"/>
              <a:t>научни знаења, факти </a:t>
            </a:r>
            <a:r>
              <a:rPr lang="ru-RU" sz="1800" dirty="0"/>
              <a:t>и научни принципи за да се разбере </a:t>
            </a:r>
            <a:r>
              <a:rPr lang="ru-RU" sz="1800" dirty="0" smtClean="0"/>
              <a:t>опкружувањето, да </a:t>
            </a:r>
            <a:r>
              <a:rPr lang="ru-RU" sz="1800" dirty="0"/>
              <a:t>се направат </a:t>
            </a:r>
            <a:r>
              <a:rPr lang="ru-RU" sz="1800" dirty="0" smtClean="0"/>
              <a:t>претпоставки и изведат заклучоци.</a:t>
            </a:r>
          </a:p>
          <a:p>
            <a:r>
              <a:rPr lang="ru-RU" sz="1800" b="1" dirty="0" smtClean="0"/>
              <a:t>ИКТ вештини</a:t>
            </a:r>
            <a:r>
              <a:rPr lang="ru-RU" sz="1800" dirty="0" smtClean="0"/>
              <a:t>: </a:t>
            </a:r>
            <a:r>
              <a:rPr lang="ru-RU" sz="1800" dirty="0"/>
              <a:t>можност за користење и креирање содржина </a:t>
            </a:r>
            <a:r>
              <a:rPr lang="ru-RU" sz="1800" dirty="0" smtClean="0"/>
              <a:t>со </a:t>
            </a:r>
            <a:r>
              <a:rPr lang="ru-RU" sz="1800" dirty="0"/>
              <a:t>технологија, наоѓање и споделување информации, </a:t>
            </a:r>
            <a:r>
              <a:rPr lang="ru-RU" sz="1800" dirty="0" smtClean="0"/>
              <a:t>интеракција </a:t>
            </a:r>
            <a:r>
              <a:rPr lang="ru-RU" sz="1800" dirty="0" smtClean="0"/>
              <a:t>со </a:t>
            </a:r>
            <a:r>
              <a:rPr lang="ru-RU" sz="1800" dirty="0"/>
              <a:t>компјутерски програми</a:t>
            </a:r>
            <a:r>
              <a:rPr lang="ru-RU" sz="1800" dirty="0" smtClean="0"/>
              <a:t>.</a:t>
            </a:r>
          </a:p>
          <a:p>
            <a:r>
              <a:rPr lang="ru-RU" sz="1800" b="1" dirty="0" smtClean="0"/>
              <a:t>Критичко </a:t>
            </a:r>
            <a:r>
              <a:rPr lang="ru-RU" sz="1800" b="1" dirty="0"/>
              <a:t>размислување / Решавање на проблеми</a:t>
            </a:r>
            <a:r>
              <a:rPr lang="ru-RU" sz="1800" dirty="0"/>
              <a:t>: можност за идентификување и размислување за ситуации, идеи и информации за формулирање одговори и решенија</a:t>
            </a:r>
            <a:r>
              <a:rPr lang="ru-RU" sz="1800" dirty="0" smtClean="0"/>
              <a:t>.</a:t>
            </a:r>
          </a:p>
          <a:p>
            <a:r>
              <a:rPr lang="ru-RU" sz="1800" b="1" dirty="0" smtClean="0"/>
              <a:t>Креативност</a:t>
            </a:r>
            <a:r>
              <a:rPr lang="ru-RU" sz="1800" dirty="0"/>
              <a:t>: способност да се замислат и дизајнираат нови и иновативни начини за справување со проблемите, </a:t>
            </a:r>
          </a:p>
          <a:p>
            <a:r>
              <a:rPr lang="ru-RU" sz="1800" b="1" dirty="0" smtClean="0"/>
              <a:t>Иницијативност</a:t>
            </a:r>
            <a:r>
              <a:rPr lang="ru-RU" sz="1800" dirty="0" smtClean="0"/>
              <a:t>: </a:t>
            </a:r>
            <a:r>
              <a:rPr lang="ru-RU" sz="1800" dirty="0"/>
              <a:t>желба да се преземат нови задачи и цели.</a:t>
            </a:r>
            <a:endParaRPr lang="en-US" sz="1800" dirty="0"/>
          </a:p>
        </p:txBody>
      </p:sp>
    </p:spTree>
    <p:extLst>
      <p:ext uri="{BB962C8B-B14F-4D97-AF65-F5344CB8AC3E}">
        <p14:creationId xmlns:p14="http://schemas.microsoft.com/office/powerpoint/2010/main" val="9235726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sz="2800" dirty="0"/>
              <a:t>Да дејствуваме локално – Зелени решенија за нашето место</a:t>
            </a:r>
            <a:endParaRPr lang="en-US" sz="2800" dirty="0"/>
          </a:p>
        </p:txBody>
      </p:sp>
      <p:sp>
        <p:nvSpPr>
          <p:cNvPr id="3" name="Text Placeholder 2"/>
          <p:cNvSpPr>
            <a:spLocks noGrp="1"/>
          </p:cNvSpPr>
          <p:nvPr>
            <p:ph type="body" sz="quarter" idx="10"/>
          </p:nvPr>
        </p:nvSpPr>
        <p:spPr>
          <a:xfrm>
            <a:off x="179007" y="1841140"/>
            <a:ext cx="8780585" cy="3440697"/>
          </a:xfrm>
        </p:spPr>
        <p:txBody>
          <a:bodyPr/>
          <a:lstStyle/>
          <a:p>
            <a:r>
              <a:rPr lang="mk-MK" sz="2000" dirty="0" smtClean="0"/>
              <a:t>Користени веб алатки:</a:t>
            </a:r>
            <a:endParaRPr lang="en-US" sz="2000" dirty="0" smtClean="0"/>
          </a:p>
          <a:p>
            <a:r>
              <a:rPr lang="en-US" sz="2000" dirty="0">
                <a:hlinkClick r:id="rId2"/>
              </a:rPr>
              <a:t>https://www.jigsawplanet.com</a:t>
            </a:r>
            <a:r>
              <a:rPr lang="en-US" sz="2000" dirty="0" smtClean="0">
                <a:hlinkClick r:id="rId2"/>
              </a:rPr>
              <a:t>/</a:t>
            </a:r>
            <a:r>
              <a:rPr lang="en-US" sz="2000" dirty="0" smtClean="0"/>
              <a:t> </a:t>
            </a:r>
          </a:p>
          <a:p>
            <a:r>
              <a:rPr lang="en-US" sz="2000" dirty="0">
                <a:hlinkClick r:id="rId3"/>
              </a:rPr>
              <a:t>https://www.mindmeister.com</a:t>
            </a:r>
            <a:r>
              <a:rPr lang="en-US" sz="2000" dirty="0" smtClean="0">
                <a:hlinkClick r:id="rId3"/>
              </a:rPr>
              <a:t>/</a:t>
            </a:r>
            <a:endParaRPr lang="en-US" sz="2000" dirty="0" smtClean="0"/>
          </a:p>
          <a:p>
            <a:r>
              <a:rPr lang="en-US" sz="2000" dirty="0">
                <a:hlinkClick r:id="rId4"/>
              </a:rPr>
              <a:t>https://kahoot.com/schools-u</a:t>
            </a:r>
            <a:r>
              <a:rPr lang="en-US" sz="2000" dirty="0" smtClean="0">
                <a:hlinkClick r:id="rId4"/>
              </a:rPr>
              <a:t>/</a:t>
            </a:r>
            <a:r>
              <a:rPr lang="en-US" sz="2000" dirty="0" smtClean="0"/>
              <a:t>  </a:t>
            </a:r>
          </a:p>
          <a:p>
            <a:r>
              <a:rPr lang="en-US" sz="2000" dirty="0">
                <a:hlinkClick r:id="rId5"/>
              </a:rPr>
              <a:t>https://padlet.com</a:t>
            </a:r>
            <a:r>
              <a:rPr lang="en-US" sz="2000" dirty="0" smtClean="0">
                <a:hlinkClick r:id="rId5"/>
              </a:rPr>
              <a:t>/</a:t>
            </a:r>
            <a:r>
              <a:rPr lang="en-US" sz="2000" dirty="0" smtClean="0"/>
              <a:t> </a:t>
            </a:r>
          </a:p>
          <a:p>
            <a:r>
              <a:rPr lang="mk-MK" sz="2000" dirty="0" smtClean="0"/>
              <a:t>Ресурси од Решенија базирани на природата:</a:t>
            </a:r>
          </a:p>
          <a:p>
            <a:pPr fontAlgn="base"/>
            <a:r>
              <a:rPr lang="en-US" sz="2000" u="sng" dirty="0">
                <a:hlinkClick r:id="rId6"/>
              </a:rPr>
              <a:t>https://www.urbangreenup.eu/solutions/planting-and-renewal-urban-trees.kl</a:t>
            </a:r>
            <a:r>
              <a:rPr lang="en-US" sz="2000" u="sng" dirty="0"/>
              <a:t>,</a:t>
            </a:r>
            <a:r>
              <a:rPr lang="en-US" sz="2000" dirty="0"/>
              <a:t> </a:t>
            </a:r>
          </a:p>
          <a:p>
            <a:pPr fontAlgn="base"/>
            <a:r>
              <a:rPr lang="en-US" sz="2000" u="sng" dirty="0"/>
              <a:t> </a:t>
            </a:r>
            <a:r>
              <a:rPr lang="en-US" sz="2000" u="sng" dirty="0">
                <a:hlinkClick r:id="rId7"/>
              </a:rPr>
              <a:t>https://oppla.eu/casestudy/18930</a:t>
            </a:r>
            <a:r>
              <a:rPr lang="en-US" sz="2000" dirty="0"/>
              <a:t>,  </a:t>
            </a:r>
          </a:p>
          <a:p>
            <a:pPr fontAlgn="base"/>
            <a:r>
              <a:rPr lang="en-US" sz="2000" u="sng" dirty="0">
                <a:hlinkClick r:id="rId8"/>
              </a:rPr>
              <a:t>https://oppla.eu/casestudy/18870</a:t>
            </a:r>
            <a:r>
              <a:rPr lang="en-US" sz="2000" dirty="0"/>
              <a:t>, </a:t>
            </a:r>
          </a:p>
          <a:p>
            <a:pPr fontAlgn="base"/>
            <a:r>
              <a:rPr lang="en-US" sz="2000" dirty="0"/>
              <a:t> </a:t>
            </a:r>
            <a:r>
              <a:rPr lang="en-US" sz="2000" u="sng" dirty="0">
                <a:hlinkClick r:id="rId9"/>
              </a:rPr>
              <a:t>https://oppla.eu/casestudy/19514</a:t>
            </a:r>
            <a:r>
              <a:rPr lang="en-US" sz="2000" dirty="0"/>
              <a:t> </a:t>
            </a:r>
          </a:p>
          <a:p>
            <a:endParaRPr lang="mk-MK" sz="2400" dirty="0" smtClean="0"/>
          </a:p>
          <a:p>
            <a:endParaRPr lang="en-US" sz="2400" dirty="0"/>
          </a:p>
        </p:txBody>
      </p:sp>
      <p:pic>
        <p:nvPicPr>
          <p:cNvPr id="4" name="Picture 3"/>
          <p:cNvPicPr>
            <a:picLocks noChangeAspect="1"/>
          </p:cNvPicPr>
          <p:nvPr/>
        </p:nvPicPr>
        <p:blipFill>
          <a:blip r:embed="rId10"/>
          <a:stretch>
            <a:fillRect/>
          </a:stretch>
        </p:blipFill>
        <p:spPr>
          <a:xfrm>
            <a:off x="3844098" y="1503007"/>
            <a:ext cx="654619" cy="665529"/>
          </a:xfrm>
          <a:prstGeom prst="rect">
            <a:avLst/>
          </a:prstGeom>
        </p:spPr>
      </p:pic>
      <p:pic>
        <p:nvPicPr>
          <p:cNvPr id="5" name="Picture 4"/>
          <p:cNvPicPr>
            <a:picLocks noChangeAspect="1"/>
          </p:cNvPicPr>
          <p:nvPr/>
        </p:nvPicPr>
        <p:blipFill>
          <a:blip r:embed="rId11"/>
          <a:stretch>
            <a:fillRect/>
          </a:stretch>
        </p:blipFill>
        <p:spPr>
          <a:xfrm>
            <a:off x="4001691" y="2388974"/>
            <a:ext cx="1200152" cy="454603"/>
          </a:xfrm>
          <a:prstGeom prst="rect">
            <a:avLst/>
          </a:prstGeom>
        </p:spPr>
      </p:pic>
      <p:pic>
        <p:nvPicPr>
          <p:cNvPr id="6" name="Picture 5"/>
          <p:cNvPicPr>
            <a:picLocks noChangeAspect="1"/>
          </p:cNvPicPr>
          <p:nvPr/>
        </p:nvPicPr>
        <p:blipFill>
          <a:blip r:embed="rId12"/>
          <a:stretch>
            <a:fillRect/>
          </a:stretch>
        </p:blipFill>
        <p:spPr>
          <a:xfrm>
            <a:off x="3896443" y="2857554"/>
            <a:ext cx="1048850" cy="584935"/>
          </a:xfrm>
          <a:prstGeom prst="rect">
            <a:avLst/>
          </a:prstGeom>
        </p:spPr>
      </p:pic>
      <p:pic>
        <p:nvPicPr>
          <p:cNvPr id="7" name="Picture 6"/>
          <p:cNvPicPr>
            <a:picLocks noChangeAspect="1"/>
          </p:cNvPicPr>
          <p:nvPr/>
        </p:nvPicPr>
        <p:blipFill>
          <a:blip r:embed="rId13"/>
          <a:stretch>
            <a:fillRect/>
          </a:stretch>
        </p:blipFill>
        <p:spPr>
          <a:xfrm>
            <a:off x="4498717" y="4826142"/>
            <a:ext cx="1866481" cy="657147"/>
          </a:xfrm>
          <a:prstGeom prst="rect">
            <a:avLst/>
          </a:prstGeom>
        </p:spPr>
      </p:pic>
      <p:pic>
        <p:nvPicPr>
          <p:cNvPr id="8" name="Picture 7"/>
          <p:cNvPicPr>
            <a:picLocks noChangeAspect="1"/>
          </p:cNvPicPr>
          <p:nvPr/>
        </p:nvPicPr>
        <p:blipFill>
          <a:blip r:embed="rId14"/>
          <a:stretch>
            <a:fillRect/>
          </a:stretch>
        </p:blipFill>
        <p:spPr>
          <a:xfrm>
            <a:off x="3429211" y="3391411"/>
            <a:ext cx="829774" cy="467821"/>
          </a:xfrm>
          <a:prstGeom prst="rect">
            <a:avLst/>
          </a:prstGeom>
        </p:spPr>
      </p:pic>
    </p:spTree>
    <p:extLst>
      <p:ext uri="{BB962C8B-B14F-4D97-AF65-F5344CB8AC3E}">
        <p14:creationId xmlns:p14="http://schemas.microsoft.com/office/powerpoint/2010/main" val="6333247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7993" y="835484"/>
            <a:ext cx="7475220" cy="2926080"/>
          </a:xfrm>
        </p:spPr>
        <p:txBody>
          <a:bodyPr/>
          <a:lstStyle/>
          <a:p>
            <a:r>
              <a:rPr lang="mk-MK" dirty="0" smtClean="0"/>
              <a:t>Реализирани активности</a:t>
            </a:r>
            <a:endParaRPr lang="en-US" dirty="0"/>
          </a:p>
        </p:txBody>
      </p:sp>
      <p:sp>
        <p:nvSpPr>
          <p:cNvPr id="3" name="Subtitle 2"/>
          <p:cNvSpPr>
            <a:spLocks noGrp="1"/>
          </p:cNvSpPr>
          <p:nvPr>
            <p:ph type="subTitle" idx="1"/>
          </p:nvPr>
        </p:nvSpPr>
        <p:spPr>
          <a:xfrm>
            <a:off x="1387655" y="3846189"/>
            <a:ext cx="6575895" cy="385842"/>
          </a:xfrm>
        </p:spPr>
        <p:txBody>
          <a:bodyPr/>
          <a:lstStyle/>
          <a:p>
            <a:pPr algn="r"/>
            <a:r>
              <a:rPr lang="mk-MK" dirty="0" smtClean="0"/>
              <a:t>Наставници Силвана ЈБинова, Јулијана Поповски</a:t>
            </a:r>
            <a:endParaRPr lang="en-US" dirty="0"/>
          </a:p>
        </p:txBody>
      </p:sp>
    </p:spTree>
    <p:extLst>
      <p:ext uri="{BB962C8B-B14F-4D97-AF65-F5344CB8AC3E}">
        <p14:creationId xmlns:p14="http://schemas.microsoft.com/office/powerpoint/2010/main" val="3233021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3508" y="1001151"/>
            <a:ext cx="5107452" cy="909711"/>
          </a:xfrm>
        </p:spPr>
        <p:txBody>
          <a:bodyPr/>
          <a:lstStyle/>
          <a:p>
            <a:r>
              <a:rPr lang="mk-MK" dirty="0">
                <a:solidFill>
                  <a:schemeClr val="accent1">
                    <a:lumMod val="75000"/>
                  </a:schemeClr>
                </a:solidFill>
              </a:rPr>
              <a:t>Реализирани </a:t>
            </a:r>
            <a:r>
              <a:rPr lang="mk-MK" dirty="0" smtClean="0">
                <a:solidFill>
                  <a:schemeClr val="accent1">
                    <a:lumMod val="75000"/>
                  </a:schemeClr>
                </a:solidFill>
              </a:rPr>
              <a:t>активности</a:t>
            </a:r>
            <a:r>
              <a:rPr lang="mk-MK" dirty="0" smtClean="0"/>
              <a:t/>
            </a:r>
            <a:br>
              <a:rPr lang="mk-MK" dirty="0" smtClean="0"/>
            </a:br>
            <a:endParaRPr lang="en-US" sz="1800" dirty="0"/>
          </a:p>
        </p:txBody>
      </p:sp>
      <p:pic>
        <p:nvPicPr>
          <p:cNvPr id="5" name="Content Placeholder 4"/>
          <p:cNvPicPr>
            <a:picLocks noGrp="1" noChangeAspect="1"/>
          </p:cNvPicPr>
          <p:nvPr>
            <p:ph idx="1"/>
          </p:nvPr>
        </p:nvPicPr>
        <p:blipFill>
          <a:blip r:embed="rId2"/>
          <a:stretch>
            <a:fillRect/>
          </a:stretch>
        </p:blipFill>
        <p:spPr>
          <a:xfrm>
            <a:off x="336938" y="2076809"/>
            <a:ext cx="3910013" cy="2117708"/>
          </a:xfrm>
          <a:prstGeom prst="rect">
            <a:avLst/>
          </a:prstGeom>
        </p:spPr>
      </p:pic>
      <p:sp>
        <p:nvSpPr>
          <p:cNvPr id="4" name="Text Placeholder 3"/>
          <p:cNvSpPr>
            <a:spLocks noGrp="1"/>
          </p:cNvSpPr>
          <p:nvPr>
            <p:ph type="body" sz="half" idx="2"/>
          </p:nvPr>
        </p:nvSpPr>
        <p:spPr>
          <a:xfrm>
            <a:off x="4246951" y="2980006"/>
            <a:ext cx="4572000" cy="2429021"/>
          </a:xfrm>
        </p:spPr>
        <p:txBody>
          <a:bodyPr>
            <a:normAutofit/>
          </a:bodyPr>
          <a:lstStyle/>
          <a:p>
            <a:pPr marL="257175" indent="-257175">
              <a:buFont typeface="+mj-lt"/>
              <a:buAutoNum type="arabicPeriod"/>
            </a:pPr>
            <a:r>
              <a:rPr lang="mk-MK" sz="2100" dirty="0">
                <a:solidFill>
                  <a:schemeClr val="accent1">
                    <a:lumMod val="75000"/>
                  </a:schemeClr>
                </a:solidFill>
              </a:rPr>
              <a:t>Климатски промени </a:t>
            </a:r>
            <a:r>
              <a:rPr lang="mk-MK" dirty="0" smtClean="0">
                <a:solidFill>
                  <a:schemeClr val="accent1">
                    <a:lumMod val="75000"/>
                  </a:schemeClr>
                </a:solidFill>
              </a:rPr>
              <a:t>– да поттикнеме свесност за климатските промени, причините и последиците</a:t>
            </a:r>
          </a:p>
          <a:p>
            <a:pPr marL="257175" indent="-257175">
              <a:buFont typeface="+mj-lt"/>
              <a:buAutoNum type="arabicPeriod"/>
            </a:pPr>
            <a:r>
              <a:rPr lang="mk-MK" sz="2100" dirty="0">
                <a:solidFill>
                  <a:schemeClr val="accent1">
                    <a:lumMod val="75000"/>
                  </a:schemeClr>
                </a:solidFill>
              </a:rPr>
              <a:t>Решенија базирани на природата </a:t>
            </a:r>
            <a:r>
              <a:rPr lang="mk-MK" dirty="0" smtClean="0">
                <a:solidFill>
                  <a:schemeClr val="accent1">
                    <a:lumMod val="75000"/>
                  </a:schemeClr>
                </a:solidFill>
              </a:rPr>
              <a:t>– </a:t>
            </a:r>
            <a:r>
              <a:rPr lang="mk-MK" dirty="0">
                <a:solidFill>
                  <a:schemeClr val="accent1">
                    <a:lumMod val="75000"/>
                  </a:schemeClr>
                </a:solidFill>
              </a:rPr>
              <a:t>да поттикнеме </a:t>
            </a:r>
            <a:r>
              <a:rPr lang="mk-MK" dirty="0" smtClean="0">
                <a:solidFill>
                  <a:schemeClr val="accent1">
                    <a:lumMod val="75000"/>
                  </a:schemeClr>
                </a:solidFill>
              </a:rPr>
              <a:t>активно учество и свесност за важноста на одржливиот развој</a:t>
            </a:r>
          </a:p>
          <a:p>
            <a:pPr marL="257175" indent="-257175">
              <a:buFont typeface="+mj-lt"/>
              <a:buAutoNum type="arabicPeriod"/>
            </a:pPr>
            <a:r>
              <a:rPr lang="mk-MK" sz="2000" dirty="0" smtClean="0">
                <a:solidFill>
                  <a:schemeClr val="accent1">
                    <a:lumMod val="75000"/>
                  </a:schemeClr>
                </a:solidFill>
              </a:rPr>
              <a:t>Ден на планетата Земја</a:t>
            </a:r>
            <a:r>
              <a:rPr lang="mk-MK" dirty="0" smtClean="0">
                <a:solidFill>
                  <a:schemeClr val="accent1">
                    <a:lumMod val="75000"/>
                  </a:schemeClr>
                </a:solidFill>
              </a:rPr>
              <a:t>– презентирање на исходите</a:t>
            </a:r>
            <a:endParaRPr lang="en-US" dirty="0">
              <a:solidFill>
                <a:schemeClr val="accent1">
                  <a:lumMod val="75000"/>
                </a:schemeClr>
              </a:solidFill>
            </a:endParaRPr>
          </a:p>
        </p:txBody>
      </p:sp>
    </p:spTree>
    <p:extLst>
      <p:ext uri="{BB962C8B-B14F-4D97-AF65-F5344CB8AC3E}">
        <p14:creationId xmlns:p14="http://schemas.microsoft.com/office/powerpoint/2010/main" val="2734289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k-MK" dirty="0" smtClean="0"/>
              <a:t>Работилница </a:t>
            </a:r>
            <a:r>
              <a:rPr lang="mk-MK" sz="2100" dirty="0"/>
              <a:t>(прв дел)</a:t>
            </a:r>
            <a:endParaRPr lang="en-US" sz="2100" dirty="0"/>
          </a:p>
        </p:txBody>
      </p:sp>
      <p:sp>
        <p:nvSpPr>
          <p:cNvPr id="3" name="Subtitle 2"/>
          <p:cNvSpPr>
            <a:spLocks noGrp="1"/>
          </p:cNvSpPr>
          <p:nvPr>
            <p:ph type="subTitle" idx="1"/>
          </p:nvPr>
        </p:nvSpPr>
        <p:spPr>
          <a:xfrm>
            <a:off x="1282148" y="3759475"/>
            <a:ext cx="6575895" cy="1600763"/>
          </a:xfrm>
        </p:spPr>
        <p:txBody>
          <a:bodyPr/>
          <a:lstStyle/>
          <a:p>
            <a:r>
              <a:rPr lang="mk-MK" sz="2700" dirty="0"/>
              <a:t>Климатски промени </a:t>
            </a:r>
            <a:r>
              <a:rPr lang="mk-MK" dirty="0"/>
              <a:t>– да поттикнеме свесност за климатските промени, причините и </a:t>
            </a:r>
            <a:r>
              <a:rPr lang="mk-MK" dirty="0" smtClean="0"/>
              <a:t>последиците</a:t>
            </a:r>
          </a:p>
          <a:p>
            <a:pPr algn="r"/>
            <a:r>
              <a:rPr lang="mk-MK" dirty="0" smtClean="0"/>
              <a:t>9 Април 2021</a:t>
            </a:r>
            <a:endParaRPr lang="mk-MK" dirty="0"/>
          </a:p>
        </p:txBody>
      </p:sp>
    </p:spTree>
    <p:extLst>
      <p:ext uri="{BB962C8B-B14F-4D97-AF65-F5344CB8AC3E}">
        <p14:creationId xmlns:p14="http://schemas.microsoft.com/office/powerpoint/2010/main" val="3278530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299" y="330080"/>
            <a:ext cx="7767720" cy="1295520"/>
          </a:xfrm>
        </p:spPr>
        <p:txBody>
          <a:bodyPr/>
          <a:lstStyle/>
          <a:p>
            <a:r>
              <a:rPr lang="mk-MK" dirty="0" smtClean="0"/>
              <a:t>Климатски промени</a:t>
            </a:r>
            <a:br>
              <a:rPr lang="mk-MK" dirty="0" smtClean="0"/>
            </a:br>
            <a:r>
              <a:rPr lang="mk-MK" sz="1500" dirty="0"/>
              <a:t>Сложувалки  - Глобалното затоплување, Концетрација на </a:t>
            </a:r>
            <a:r>
              <a:rPr lang="en-US" sz="1500" dirty="0"/>
              <a:t>CO2, </a:t>
            </a:r>
            <a:r>
              <a:rPr lang="mk-MK" sz="1500" dirty="0"/>
              <a:t>Зелен Северен пол</a:t>
            </a:r>
            <a:endParaRPr lang="en-US" sz="15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5281" y="4245720"/>
            <a:ext cx="2474756" cy="1558179"/>
          </a:xfrm>
          <a:prstGeom prst="rect">
            <a:avLst/>
          </a:prstGeom>
        </p:spPr>
      </p:pic>
      <p:pic>
        <p:nvPicPr>
          <p:cNvPr id="4" name="Picture 3"/>
          <p:cNvPicPr>
            <a:picLocks noChangeAspect="1"/>
          </p:cNvPicPr>
          <p:nvPr/>
        </p:nvPicPr>
        <p:blipFill>
          <a:blip r:embed="rId4"/>
          <a:stretch>
            <a:fillRect/>
          </a:stretch>
        </p:blipFill>
        <p:spPr>
          <a:xfrm>
            <a:off x="5391293" y="2048008"/>
            <a:ext cx="3585726" cy="2054705"/>
          </a:xfrm>
          <a:prstGeom prst="rect">
            <a:avLst/>
          </a:prstGeom>
        </p:spPr>
      </p:pic>
      <p:pic>
        <p:nvPicPr>
          <p:cNvPr id="5" name="Picture 4"/>
          <p:cNvPicPr>
            <a:picLocks noChangeAspect="1"/>
          </p:cNvPicPr>
          <p:nvPr/>
        </p:nvPicPr>
        <p:blipFill>
          <a:blip r:embed="rId5"/>
          <a:stretch>
            <a:fillRect/>
          </a:stretch>
        </p:blipFill>
        <p:spPr>
          <a:xfrm>
            <a:off x="144921" y="1908371"/>
            <a:ext cx="2451927" cy="3231382"/>
          </a:xfrm>
          <a:prstGeom prst="rect">
            <a:avLst/>
          </a:prstGeom>
        </p:spPr>
      </p:pic>
      <p:pic>
        <p:nvPicPr>
          <p:cNvPr id="6" name="Picture 5"/>
          <p:cNvPicPr>
            <a:picLocks noChangeAspect="1"/>
          </p:cNvPicPr>
          <p:nvPr/>
        </p:nvPicPr>
        <p:blipFill>
          <a:blip r:embed="rId6"/>
          <a:stretch>
            <a:fillRect/>
          </a:stretch>
        </p:blipFill>
        <p:spPr>
          <a:xfrm>
            <a:off x="2672370" y="1908371"/>
            <a:ext cx="2643401" cy="3231382"/>
          </a:xfrm>
          <a:prstGeom prst="rect">
            <a:avLst/>
          </a:prstGeom>
        </p:spPr>
      </p:pic>
    </p:spTree>
    <p:extLst>
      <p:ext uri="{BB962C8B-B14F-4D97-AF65-F5344CB8AC3E}">
        <p14:creationId xmlns:p14="http://schemas.microsoft.com/office/powerpoint/2010/main" val="39824905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17" y="1112640"/>
            <a:ext cx="8488392" cy="873065"/>
          </a:xfrm>
        </p:spPr>
        <p:txBody>
          <a:bodyPr>
            <a:normAutofit fontScale="90000"/>
          </a:bodyPr>
          <a:lstStyle/>
          <a:p>
            <a:r>
              <a:rPr lang="mk-MK" sz="2700" dirty="0"/>
              <a:t>Интерактивна визуелизација на промената на клучните </a:t>
            </a:r>
            <a:r>
              <a:rPr lang="mk-MK" sz="2700" dirty="0" smtClean="0"/>
              <a:t>климатски </a:t>
            </a:r>
            <a:r>
              <a:rPr lang="mk-MK" sz="2700" dirty="0"/>
              <a:t>индикатори на Земјата</a:t>
            </a:r>
            <a:endParaRPr lang="en-US" sz="27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091" y="2757360"/>
            <a:ext cx="3279118" cy="1748863"/>
          </a:xfrm>
          <a:prstGeom prst="rect">
            <a:avLst/>
          </a:prstGeom>
        </p:spPr>
      </p:pic>
      <p:sp>
        <p:nvSpPr>
          <p:cNvPr id="4" name="Rectangle 3"/>
          <p:cNvSpPr/>
          <p:nvPr/>
        </p:nvSpPr>
        <p:spPr>
          <a:xfrm>
            <a:off x="6364710" y="656799"/>
            <a:ext cx="2524730" cy="300082"/>
          </a:xfrm>
          <a:prstGeom prst="rect">
            <a:avLst/>
          </a:prstGeom>
        </p:spPr>
        <p:txBody>
          <a:bodyPr wrap="none">
            <a:spAutoFit/>
          </a:bodyPr>
          <a:lstStyle/>
          <a:p>
            <a:r>
              <a:rPr lang="en-US" sz="1350" dirty="0">
                <a:hlinkClick r:id="rId3"/>
              </a:rPr>
              <a:t>Climate Time Machine (nasa.gov)</a:t>
            </a:r>
            <a:endParaRPr lang="en-US" sz="1350" dirty="0"/>
          </a:p>
        </p:txBody>
      </p:sp>
      <p:pic>
        <p:nvPicPr>
          <p:cNvPr id="6" name="Picture 5"/>
          <p:cNvPicPr>
            <a:picLocks noChangeAspect="1"/>
          </p:cNvPicPr>
          <p:nvPr/>
        </p:nvPicPr>
        <p:blipFill>
          <a:blip r:embed="rId4"/>
          <a:stretch>
            <a:fillRect/>
          </a:stretch>
        </p:blipFill>
        <p:spPr>
          <a:xfrm>
            <a:off x="346101" y="2154245"/>
            <a:ext cx="2212859" cy="1400916"/>
          </a:xfrm>
          <a:prstGeom prst="rect">
            <a:avLst/>
          </a:prstGeom>
        </p:spPr>
      </p:pic>
      <p:pic>
        <p:nvPicPr>
          <p:cNvPr id="7" name="Picture 6"/>
          <p:cNvPicPr>
            <a:picLocks noChangeAspect="1"/>
          </p:cNvPicPr>
          <p:nvPr/>
        </p:nvPicPr>
        <p:blipFill>
          <a:blip r:embed="rId5"/>
          <a:stretch>
            <a:fillRect/>
          </a:stretch>
        </p:blipFill>
        <p:spPr>
          <a:xfrm>
            <a:off x="2623474" y="2154245"/>
            <a:ext cx="2256680" cy="1400916"/>
          </a:xfrm>
          <a:prstGeom prst="rect">
            <a:avLst/>
          </a:prstGeom>
        </p:spPr>
      </p:pic>
      <p:sp>
        <p:nvSpPr>
          <p:cNvPr id="8" name="TextBox 7"/>
          <p:cNvSpPr txBox="1"/>
          <p:nvPr/>
        </p:nvSpPr>
        <p:spPr>
          <a:xfrm>
            <a:off x="1054579" y="3555161"/>
            <a:ext cx="3403121" cy="300082"/>
          </a:xfrm>
          <a:prstGeom prst="rect">
            <a:avLst/>
          </a:prstGeom>
          <a:noFill/>
        </p:spPr>
        <p:txBody>
          <a:bodyPr wrap="square" rtlCol="0">
            <a:spAutoFit/>
          </a:bodyPr>
          <a:lstStyle/>
          <a:p>
            <a:r>
              <a:rPr lang="en-US" sz="1350" dirty="0"/>
              <a:t>CO2 </a:t>
            </a:r>
            <a:r>
              <a:rPr lang="mk-MK" sz="1350" dirty="0"/>
              <a:t>во атмосферата 2002 наспрема 2016</a:t>
            </a:r>
            <a:endParaRPr lang="en-US" sz="1350" dirty="0"/>
          </a:p>
        </p:txBody>
      </p:sp>
      <p:pic>
        <p:nvPicPr>
          <p:cNvPr id="9" name="Picture 8"/>
          <p:cNvPicPr>
            <a:picLocks noChangeAspect="1"/>
          </p:cNvPicPr>
          <p:nvPr/>
        </p:nvPicPr>
        <p:blipFill>
          <a:blip r:embed="rId6"/>
          <a:stretch>
            <a:fillRect/>
          </a:stretch>
        </p:blipFill>
        <p:spPr>
          <a:xfrm>
            <a:off x="346101" y="4003465"/>
            <a:ext cx="2277373" cy="1437446"/>
          </a:xfrm>
          <a:prstGeom prst="rect">
            <a:avLst/>
          </a:prstGeom>
        </p:spPr>
      </p:pic>
      <p:pic>
        <p:nvPicPr>
          <p:cNvPr id="10" name="Picture 9"/>
          <p:cNvPicPr>
            <a:picLocks noChangeAspect="1"/>
          </p:cNvPicPr>
          <p:nvPr/>
        </p:nvPicPr>
        <p:blipFill>
          <a:blip r:embed="rId7"/>
          <a:stretch>
            <a:fillRect/>
          </a:stretch>
        </p:blipFill>
        <p:spPr>
          <a:xfrm>
            <a:off x="2691441" y="4003465"/>
            <a:ext cx="2340184" cy="1481102"/>
          </a:xfrm>
          <a:prstGeom prst="rect">
            <a:avLst/>
          </a:prstGeom>
        </p:spPr>
      </p:pic>
      <p:sp>
        <p:nvSpPr>
          <p:cNvPr id="11" name="TextBox 10"/>
          <p:cNvSpPr txBox="1"/>
          <p:nvPr/>
        </p:nvSpPr>
        <p:spPr>
          <a:xfrm>
            <a:off x="1154827" y="5440910"/>
            <a:ext cx="3403121" cy="300082"/>
          </a:xfrm>
          <a:prstGeom prst="rect">
            <a:avLst/>
          </a:prstGeom>
          <a:noFill/>
        </p:spPr>
        <p:txBody>
          <a:bodyPr wrap="square" rtlCol="0">
            <a:spAutoFit/>
          </a:bodyPr>
          <a:lstStyle/>
          <a:p>
            <a:r>
              <a:rPr lang="mk-MK" sz="1350" dirty="0"/>
              <a:t>Температури 1980 наспрема 2020</a:t>
            </a:r>
            <a:endParaRPr lang="en-US" sz="1350" dirty="0"/>
          </a:p>
        </p:txBody>
      </p:sp>
    </p:spTree>
    <p:extLst>
      <p:ext uri="{BB962C8B-B14F-4D97-AF65-F5344CB8AC3E}">
        <p14:creationId xmlns:p14="http://schemas.microsoft.com/office/powerpoint/2010/main" val="19599800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76" y="824459"/>
            <a:ext cx="8608084" cy="785003"/>
          </a:xfrm>
        </p:spPr>
        <p:txBody>
          <a:bodyPr/>
          <a:lstStyle/>
          <a:p>
            <a:r>
              <a:rPr lang="mk-MK" dirty="0" smtClean="0"/>
              <a:t>Урбанизација и последици – мисловни мапи</a:t>
            </a:r>
            <a:endParaRPr lang="en-US" dirty="0"/>
          </a:p>
        </p:txBody>
      </p:sp>
      <p:pic>
        <p:nvPicPr>
          <p:cNvPr id="3" name="Picture 2"/>
          <p:cNvPicPr>
            <a:picLocks noChangeAspect="1"/>
          </p:cNvPicPr>
          <p:nvPr/>
        </p:nvPicPr>
        <p:blipFill>
          <a:blip r:embed="rId2"/>
          <a:stretch>
            <a:fillRect/>
          </a:stretch>
        </p:blipFill>
        <p:spPr>
          <a:xfrm>
            <a:off x="417819" y="1937708"/>
            <a:ext cx="8176246" cy="3500415"/>
          </a:xfrm>
          <a:prstGeom prst="rect">
            <a:avLst/>
          </a:prstGeom>
        </p:spPr>
      </p:pic>
    </p:spTree>
    <p:extLst>
      <p:ext uri="{BB962C8B-B14F-4D97-AF65-F5344CB8AC3E}">
        <p14:creationId xmlns:p14="http://schemas.microsoft.com/office/powerpoint/2010/main" val="1228625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251" y="859629"/>
            <a:ext cx="8608084" cy="785003"/>
          </a:xfrm>
        </p:spPr>
        <p:txBody>
          <a:bodyPr/>
          <a:lstStyle/>
          <a:p>
            <a:r>
              <a:rPr lang="mk-MK" dirty="0" smtClean="0"/>
              <a:t>Урбанизација и последици – мисловни мапи</a:t>
            </a:r>
            <a:endParaRPr lang="en-US" dirty="0"/>
          </a:p>
        </p:txBody>
      </p:sp>
      <p:pic>
        <p:nvPicPr>
          <p:cNvPr id="4" name="Picture 3"/>
          <p:cNvPicPr>
            <a:picLocks noChangeAspect="1"/>
          </p:cNvPicPr>
          <p:nvPr/>
        </p:nvPicPr>
        <p:blipFill>
          <a:blip r:embed="rId2"/>
          <a:stretch>
            <a:fillRect/>
          </a:stretch>
        </p:blipFill>
        <p:spPr>
          <a:xfrm>
            <a:off x="101600" y="1937708"/>
            <a:ext cx="8877300" cy="3891592"/>
          </a:xfrm>
          <a:prstGeom prst="rect">
            <a:avLst/>
          </a:prstGeom>
        </p:spPr>
      </p:pic>
    </p:spTree>
    <p:extLst>
      <p:ext uri="{BB962C8B-B14F-4D97-AF65-F5344CB8AC3E}">
        <p14:creationId xmlns:p14="http://schemas.microsoft.com/office/powerpoint/2010/main" val="37359958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311" y="963145"/>
            <a:ext cx="7913657" cy="668547"/>
          </a:xfrm>
        </p:spPr>
        <p:txBody>
          <a:bodyPr>
            <a:noAutofit/>
          </a:bodyPr>
          <a:lstStyle/>
          <a:p>
            <a:r>
              <a:rPr lang="mk-MK" sz="3200" dirty="0" smtClean="0"/>
              <a:t>Проверка - колку знаеме за причините, што може да ни помогне?</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522" y="2146333"/>
            <a:ext cx="5878157" cy="315912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1433" y="2898856"/>
            <a:ext cx="3703967" cy="1797513"/>
          </a:xfrm>
          <a:prstGeom prst="rect">
            <a:avLst/>
          </a:prstGeom>
        </p:spPr>
      </p:pic>
    </p:spTree>
    <p:extLst>
      <p:ext uri="{BB962C8B-B14F-4D97-AF65-F5344CB8AC3E}">
        <p14:creationId xmlns:p14="http://schemas.microsoft.com/office/powerpoint/2010/main" val="1463961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311" y="720396"/>
            <a:ext cx="7913657" cy="668547"/>
          </a:xfrm>
        </p:spPr>
        <p:txBody>
          <a:bodyPr>
            <a:noAutofit/>
          </a:bodyPr>
          <a:lstStyle/>
          <a:p>
            <a:r>
              <a:rPr lang="mk-MK" sz="3200" dirty="0" smtClean="0"/>
              <a:t>Проверка - колку знаеме за причините, што може да ни помогне?</a:t>
            </a:r>
            <a:endParaRPr lang="en-US" sz="3200" dirty="0"/>
          </a:p>
        </p:txBody>
      </p:sp>
      <p:pic>
        <p:nvPicPr>
          <p:cNvPr id="14" name="Picture 13"/>
          <p:cNvPicPr>
            <a:picLocks noChangeAspect="1"/>
          </p:cNvPicPr>
          <p:nvPr/>
        </p:nvPicPr>
        <p:blipFill>
          <a:blip r:embed="rId2"/>
          <a:stretch>
            <a:fillRect/>
          </a:stretch>
        </p:blipFill>
        <p:spPr>
          <a:xfrm>
            <a:off x="124447" y="1690401"/>
            <a:ext cx="6100836" cy="2547287"/>
          </a:xfrm>
          <a:prstGeom prst="rect">
            <a:avLst/>
          </a:prstGeom>
        </p:spPr>
      </p:pic>
      <p:pic>
        <p:nvPicPr>
          <p:cNvPr id="13" name="Picture 12"/>
          <p:cNvPicPr>
            <a:picLocks noChangeAspect="1"/>
          </p:cNvPicPr>
          <p:nvPr/>
        </p:nvPicPr>
        <p:blipFill>
          <a:blip r:embed="rId3"/>
          <a:stretch>
            <a:fillRect/>
          </a:stretch>
        </p:blipFill>
        <p:spPr>
          <a:xfrm>
            <a:off x="489840" y="2001751"/>
            <a:ext cx="5474677" cy="2901522"/>
          </a:xfrm>
          <a:prstGeom prst="rect">
            <a:avLst/>
          </a:prstGeom>
        </p:spPr>
      </p:pic>
      <p:pic>
        <p:nvPicPr>
          <p:cNvPr id="12" name="Picture 11"/>
          <p:cNvPicPr>
            <a:picLocks noChangeAspect="1"/>
          </p:cNvPicPr>
          <p:nvPr/>
        </p:nvPicPr>
        <p:blipFill>
          <a:blip r:embed="rId4"/>
          <a:stretch>
            <a:fillRect/>
          </a:stretch>
        </p:blipFill>
        <p:spPr>
          <a:xfrm>
            <a:off x="982850" y="2343348"/>
            <a:ext cx="6013938" cy="2849243"/>
          </a:xfrm>
          <a:prstGeom prst="rect">
            <a:avLst/>
          </a:prstGeom>
        </p:spPr>
      </p:pic>
      <p:pic>
        <p:nvPicPr>
          <p:cNvPr id="11" name="Picture 10"/>
          <p:cNvPicPr>
            <a:picLocks noChangeAspect="1"/>
          </p:cNvPicPr>
          <p:nvPr/>
        </p:nvPicPr>
        <p:blipFill>
          <a:blip r:embed="rId5"/>
          <a:stretch>
            <a:fillRect/>
          </a:stretch>
        </p:blipFill>
        <p:spPr>
          <a:xfrm>
            <a:off x="1382671" y="2714513"/>
            <a:ext cx="5896708" cy="2931132"/>
          </a:xfrm>
          <a:prstGeom prst="rect">
            <a:avLst/>
          </a:prstGeom>
        </p:spPr>
      </p:pic>
      <p:pic>
        <p:nvPicPr>
          <p:cNvPr id="9" name="Picture 8"/>
          <p:cNvPicPr>
            <a:picLocks noChangeAspect="1"/>
          </p:cNvPicPr>
          <p:nvPr/>
        </p:nvPicPr>
        <p:blipFill>
          <a:blip r:embed="rId6"/>
          <a:stretch>
            <a:fillRect/>
          </a:stretch>
        </p:blipFill>
        <p:spPr>
          <a:xfrm>
            <a:off x="1382671" y="3058147"/>
            <a:ext cx="5896708" cy="2813951"/>
          </a:xfrm>
          <a:prstGeom prst="rect">
            <a:avLst/>
          </a:prstGeom>
        </p:spPr>
      </p:pic>
      <p:pic>
        <p:nvPicPr>
          <p:cNvPr id="10" name="Picture 9"/>
          <p:cNvPicPr>
            <a:picLocks noChangeAspect="1"/>
          </p:cNvPicPr>
          <p:nvPr/>
        </p:nvPicPr>
        <p:blipFill>
          <a:blip r:embed="rId7"/>
          <a:stretch>
            <a:fillRect/>
          </a:stretch>
        </p:blipFill>
        <p:spPr>
          <a:xfrm>
            <a:off x="1821895" y="3446756"/>
            <a:ext cx="5886487" cy="2536767"/>
          </a:xfrm>
          <a:prstGeom prst="rect">
            <a:avLst/>
          </a:prstGeom>
        </p:spPr>
      </p:pic>
    </p:spTree>
    <p:extLst>
      <p:ext uri="{BB962C8B-B14F-4D97-AF65-F5344CB8AC3E}">
        <p14:creationId xmlns:p14="http://schemas.microsoft.com/office/powerpoint/2010/main" val="320146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543" y="733415"/>
            <a:ext cx="7817473" cy="1017270"/>
          </a:xfrm>
        </p:spPr>
        <p:txBody>
          <a:bodyPr/>
          <a:lstStyle/>
          <a:p>
            <a:r>
              <a:rPr lang="mk-MK" sz="3200" dirty="0" smtClean="0"/>
              <a:t>Видео - повеќе за урбанизацијата</a:t>
            </a:r>
            <a:endParaRPr lang="en-US"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398" y="2362547"/>
            <a:ext cx="6471968" cy="3528407"/>
          </a:xfrm>
          <a:prstGeom prst="rect">
            <a:avLst/>
          </a:prstGeom>
        </p:spPr>
      </p:pic>
      <p:sp>
        <p:nvSpPr>
          <p:cNvPr id="4" name="Rectangle 3"/>
          <p:cNvSpPr/>
          <p:nvPr/>
        </p:nvSpPr>
        <p:spPr>
          <a:xfrm>
            <a:off x="4806557" y="1750685"/>
            <a:ext cx="3596818" cy="300082"/>
          </a:xfrm>
          <a:prstGeom prst="rect">
            <a:avLst/>
          </a:prstGeom>
        </p:spPr>
        <p:txBody>
          <a:bodyPr wrap="none">
            <a:spAutoFit/>
          </a:bodyPr>
          <a:lstStyle/>
          <a:p>
            <a:r>
              <a:rPr lang="mk-MK" sz="1350" u="sng" dirty="0">
                <a:solidFill>
                  <a:srgbClr val="0563C1"/>
                </a:solidFill>
                <a:highlight>
                  <a:srgbClr val="FFFF00"/>
                </a:highlight>
                <a:latin typeface="Calibri" panose="020F0502020204030204" pitchFamily="34" charset="0"/>
                <a:ea typeface="Calibri" panose="020F0502020204030204" pitchFamily="34" charset="0"/>
                <a:cs typeface="Times New Roman" panose="02020603050405020304" pitchFamily="18" charset="0"/>
                <a:hlinkClick r:id="rId3"/>
              </a:rPr>
              <a:t>Urbanization and the future of cities - Vance Kite</a:t>
            </a:r>
            <a:endParaRPr lang="en-US" sz="1350" dirty="0"/>
          </a:p>
        </p:txBody>
      </p:sp>
    </p:spTree>
    <p:extLst>
      <p:ext uri="{BB962C8B-B14F-4D97-AF65-F5344CB8AC3E}">
        <p14:creationId xmlns:p14="http://schemas.microsoft.com/office/powerpoint/2010/main" val="1321581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smtClean="0"/>
              <a:t>Споделување мислења и ставови</a:t>
            </a:r>
            <a:endParaRPr lang="en-US" dirty="0"/>
          </a:p>
        </p:txBody>
      </p:sp>
      <p:pic>
        <p:nvPicPr>
          <p:cNvPr id="4" name="Picture 3"/>
          <p:cNvPicPr>
            <a:picLocks noChangeAspect="1"/>
          </p:cNvPicPr>
          <p:nvPr/>
        </p:nvPicPr>
        <p:blipFill>
          <a:blip r:embed="rId2"/>
          <a:stretch>
            <a:fillRect/>
          </a:stretch>
        </p:blipFill>
        <p:spPr>
          <a:xfrm>
            <a:off x="265809" y="1765301"/>
            <a:ext cx="8606982" cy="3606799"/>
          </a:xfrm>
          <a:prstGeom prst="rect">
            <a:avLst/>
          </a:prstGeom>
        </p:spPr>
      </p:pic>
    </p:spTree>
    <p:extLst>
      <p:ext uri="{BB962C8B-B14F-4D97-AF65-F5344CB8AC3E}">
        <p14:creationId xmlns:p14="http://schemas.microsoft.com/office/powerpoint/2010/main" val="191045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443" y="788073"/>
            <a:ext cx="7406640" cy="1017270"/>
          </a:xfrm>
        </p:spPr>
        <p:txBody>
          <a:bodyPr/>
          <a:lstStyle/>
          <a:p>
            <a:r>
              <a:rPr lang="mk-MK" dirty="0"/>
              <a:t>Споредба на размислувања</a:t>
            </a:r>
            <a:endParaRPr lang="en-US" dirty="0"/>
          </a:p>
        </p:txBody>
      </p:sp>
      <p:pic>
        <p:nvPicPr>
          <p:cNvPr id="5" name="Picture 4"/>
          <p:cNvPicPr>
            <a:picLocks noChangeAspect="1"/>
          </p:cNvPicPr>
          <p:nvPr/>
        </p:nvPicPr>
        <p:blipFill>
          <a:blip r:embed="rId2"/>
          <a:stretch>
            <a:fillRect/>
          </a:stretch>
        </p:blipFill>
        <p:spPr>
          <a:xfrm>
            <a:off x="369655" y="1805344"/>
            <a:ext cx="5776625" cy="2034294"/>
          </a:xfrm>
          <a:prstGeom prst="rect">
            <a:avLst/>
          </a:prstGeom>
        </p:spPr>
      </p:pic>
      <p:pic>
        <p:nvPicPr>
          <p:cNvPr id="6" name="Picture 5"/>
          <p:cNvPicPr>
            <a:picLocks noChangeAspect="1"/>
          </p:cNvPicPr>
          <p:nvPr/>
        </p:nvPicPr>
        <p:blipFill>
          <a:blip r:embed="rId3"/>
          <a:stretch>
            <a:fillRect/>
          </a:stretch>
        </p:blipFill>
        <p:spPr>
          <a:xfrm>
            <a:off x="1680393" y="3839638"/>
            <a:ext cx="7150911" cy="1853591"/>
          </a:xfrm>
          <a:prstGeom prst="rect">
            <a:avLst/>
          </a:prstGeom>
        </p:spPr>
      </p:pic>
    </p:spTree>
    <p:extLst>
      <p:ext uri="{BB962C8B-B14F-4D97-AF65-F5344CB8AC3E}">
        <p14:creationId xmlns:p14="http://schemas.microsoft.com/office/powerpoint/2010/main" val="3890949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2074" y="2206880"/>
            <a:ext cx="6436519" cy="2043113"/>
          </a:xfrm>
          <a:prstGeom prst="rect">
            <a:avLst/>
          </a:prstGeom>
        </p:spPr>
      </p:pic>
      <p:sp>
        <p:nvSpPr>
          <p:cNvPr id="2" name="Title 1"/>
          <p:cNvSpPr>
            <a:spLocks noGrp="1"/>
          </p:cNvSpPr>
          <p:nvPr>
            <p:ph type="title"/>
          </p:nvPr>
        </p:nvSpPr>
        <p:spPr/>
        <p:txBody>
          <a:bodyPr/>
          <a:lstStyle/>
          <a:p>
            <a:r>
              <a:rPr lang="mk-MK" dirty="0" smtClean="0"/>
              <a:t>Споредба на размислувања</a:t>
            </a:r>
            <a:endParaRPr lang="en-US" dirty="0"/>
          </a:p>
        </p:txBody>
      </p:sp>
      <p:pic>
        <p:nvPicPr>
          <p:cNvPr id="3" name="Picture 2"/>
          <p:cNvPicPr>
            <a:picLocks noChangeAspect="1"/>
          </p:cNvPicPr>
          <p:nvPr/>
        </p:nvPicPr>
        <p:blipFill>
          <a:blip r:embed="rId3"/>
          <a:stretch>
            <a:fillRect/>
          </a:stretch>
        </p:blipFill>
        <p:spPr>
          <a:xfrm>
            <a:off x="2225480" y="3978934"/>
            <a:ext cx="5443538" cy="1371600"/>
          </a:xfrm>
          <a:prstGeom prst="rect">
            <a:avLst/>
          </a:prstGeom>
        </p:spPr>
      </p:pic>
    </p:spTree>
    <p:extLst>
      <p:ext uri="{BB962C8B-B14F-4D97-AF65-F5344CB8AC3E}">
        <p14:creationId xmlns:p14="http://schemas.microsoft.com/office/powerpoint/2010/main" val="458461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Споредба на размислувања</a:t>
            </a:r>
            <a:endParaRPr lang="en-US" dirty="0"/>
          </a:p>
        </p:txBody>
      </p:sp>
      <p:pic>
        <p:nvPicPr>
          <p:cNvPr id="5" name="Picture 4"/>
          <p:cNvPicPr>
            <a:picLocks noChangeAspect="1"/>
          </p:cNvPicPr>
          <p:nvPr/>
        </p:nvPicPr>
        <p:blipFill>
          <a:blip r:embed="rId2"/>
          <a:stretch>
            <a:fillRect/>
          </a:stretch>
        </p:blipFill>
        <p:spPr>
          <a:xfrm>
            <a:off x="907391" y="2102891"/>
            <a:ext cx="6915150" cy="3493294"/>
          </a:xfrm>
          <a:prstGeom prst="rect">
            <a:avLst/>
          </a:prstGeom>
        </p:spPr>
      </p:pic>
    </p:spTree>
    <p:extLst>
      <p:ext uri="{BB962C8B-B14F-4D97-AF65-F5344CB8AC3E}">
        <p14:creationId xmlns:p14="http://schemas.microsoft.com/office/powerpoint/2010/main" val="11926421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Споредба на размислувања</a:t>
            </a:r>
            <a:endParaRPr lang="en-US" dirty="0"/>
          </a:p>
        </p:txBody>
      </p:sp>
      <p:pic>
        <p:nvPicPr>
          <p:cNvPr id="3" name="Picture 2"/>
          <p:cNvPicPr>
            <a:picLocks noChangeAspect="1"/>
          </p:cNvPicPr>
          <p:nvPr/>
        </p:nvPicPr>
        <p:blipFill>
          <a:blip r:embed="rId2"/>
          <a:stretch>
            <a:fillRect/>
          </a:stretch>
        </p:blipFill>
        <p:spPr>
          <a:xfrm>
            <a:off x="1033070" y="1722012"/>
            <a:ext cx="6628281" cy="3443558"/>
          </a:xfrm>
          <a:prstGeom prst="rect">
            <a:avLst/>
          </a:prstGeom>
        </p:spPr>
      </p:pic>
    </p:spTree>
    <p:extLst>
      <p:ext uri="{BB962C8B-B14F-4D97-AF65-F5344CB8AC3E}">
        <p14:creationId xmlns:p14="http://schemas.microsoft.com/office/powerpoint/2010/main" val="41846423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Споредба на размислувања</a:t>
            </a:r>
            <a:endParaRPr lang="en-US" dirty="0"/>
          </a:p>
        </p:txBody>
      </p:sp>
      <p:pic>
        <p:nvPicPr>
          <p:cNvPr id="5" name="Picture 4"/>
          <p:cNvPicPr>
            <a:picLocks noChangeAspect="1"/>
          </p:cNvPicPr>
          <p:nvPr/>
        </p:nvPicPr>
        <p:blipFill>
          <a:blip r:embed="rId2"/>
          <a:stretch>
            <a:fillRect/>
          </a:stretch>
        </p:blipFill>
        <p:spPr>
          <a:xfrm>
            <a:off x="434488" y="2331720"/>
            <a:ext cx="6722269" cy="2214563"/>
          </a:xfrm>
          <a:prstGeom prst="rect">
            <a:avLst/>
          </a:prstGeom>
        </p:spPr>
      </p:pic>
      <p:pic>
        <p:nvPicPr>
          <p:cNvPr id="6" name="Picture 5"/>
          <p:cNvPicPr>
            <a:picLocks noChangeAspect="1"/>
          </p:cNvPicPr>
          <p:nvPr/>
        </p:nvPicPr>
        <p:blipFill>
          <a:blip r:embed="rId3"/>
          <a:stretch>
            <a:fillRect/>
          </a:stretch>
        </p:blipFill>
        <p:spPr>
          <a:xfrm>
            <a:off x="2331080" y="3439002"/>
            <a:ext cx="5379244" cy="1350169"/>
          </a:xfrm>
          <a:prstGeom prst="rect">
            <a:avLst/>
          </a:prstGeom>
        </p:spPr>
      </p:pic>
    </p:spTree>
    <p:extLst>
      <p:ext uri="{BB962C8B-B14F-4D97-AF65-F5344CB8AC3E}">
        <p14:creationId xmlns:p14="http://schemas.microsoft.com/office/powerpoint/2010/main" val="36488222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k-MK" dirty="0" smtClean="0"/>
              <a:t>Работилница </a:t>
            </a:r>
            <a:r>
              <a:rPr lang="mk-MK" sz="2100" dirty="0"/>
              <a:t>(втор дел)</a:t>
            </a:r>
            <a:endParaRPr lang="en-US" sz="2100" dirty="0"/>
          </a:p>
        </p:txBody>
      </p:sp>
      <p:sp>
        <p:nvSpPr>
          <p:cNvPr id="3" name="Subtitle 2"/>
          <p:cNvSpPr>
            <a:spLocks noGrp="1"/>
          </p:cNvSpPr>
          <p:nvPr>
            <p:ph type="subTitle" idx="1"/>
          </p:nvPr>
        </p:nvSpPr>
        <p:spPr>
          <a:xfrm>
            <a:off x="1282148" y="3759476"/>
            <a:ext cx="6575895" cy="1451957"/>
          </a:xfrm>
        </p:spPr>
        <p:txBody>
          <a:bodyPr>
            <a:normAutofit fontScale="85000" lnSpcReduction="10000"/>
          </a:bodyPr>
          <a:lstStyle/>
          <a:p>
            <a:r>
              <a:rPr lang="mk-MK" sz="3600" dirty="0"/>
              <a:t>Решенија базирани на </a:t>
            </a:r>
            <a:r>
              <a:rPr lang="mk-MK" sz="3600" dirty="0" smtClean="0"/>
              <a:t>природата </a:t>
            </a:r>
            <a:r>
              <a:rPr lang="mk-MK" sz="2700" dirty="0" smtClean="0"/>
              <a:t>– да поттикнеме активно учество </a:t>
            </a:r>
            <a:r>
              <a:rPr lang="mk-MK" sz="2700" dirty="0"/>
              <a:t>и </a:t>
            </a:r>
            <a:r>
              <a:rPr lang="mk-MK" sz="2700" dirty="0" smtClean="0"/>
              <a:t>свесност </a:t>
            </a:r>
            <a:r>
              <a:rPr lang="mk-MK" sz="2700" dirty="0"/>
              <a:t>за важноста на одржливиот развој</a:t>
            </a:r>
            <a:endParaRPr lang="en-US" sz="2700" dirty="0"/>
          </a:p>
          <a:p>
            <a:pPr algn="r"/>
            <a:r>
              <a:rPr lang="mk-MK" dirty="0" smtClean="0"/>
              <a:t>16 Април 2021</a:t>
            </a:r>
            <a:endParaRPr lang="mk-MK" dirty="0"/>
          </a:p>
        </p:txBody>
      </p:sp>
    </p:spTree>
    <p:extLst>
      <p:ext uri="{BB962C8B-B14F-4D97-AF65-F5344CB8AC3E}">
        <p14:creationId xmlns:p14="http://schemas.microsoft.com/office/powerpoint/2010/main" val="1978510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sz="2800" dirty="0" smtClean="0"/>
              <a:t>Видеа – решенија базирани на природата</a:t>
            </a:r>
            <a:endParaRPr lang="en-US" sz="2800" dirty="0"/>
          </a:p>
        </p:txBody>
      </p:sp>
      <p:pic>
        <p:nvPicPr>
          <p:cNvPr id="4" name="Picture 3"/>
          <p:cNvPicPr>
            <a:picLocks noChangeAspect="1"/>
          </p:cNvPicPr>
          <p:nvPr/>
        </p:nvPicPr>
        <p:blipFill>
          <a:blip r:embed="rId2"/>
          <a:stretch>
            <a:fillRect/>
          </a:stretch>
        </p:blipFill>
        <p:spPr>
          <a:xfrm>
            <a:off x="143933" y="1340752"/>
            <a:ext cx="5709628" cy="3696915"/>
          </a:xfrm>
          <a:prstGeom prst="rect">
            <a:avLst/>
          </a:prstGeom>
        </p:spPr>
      </p:pic>
      <p:pic>
        <p:nvPicPr>
          <p:cNvPr id="5" name="Picture 4"/>
          <p:cNvPicPr>
            <a:picLocks noChangeAspect="1"/>
          </p:cNvPicPr>
          <p:nvPr/>
        </p:nvPicPr>
        <p:blipFill>
          <a:blip r:embed="rId3"/>
          <a:stretch>
            <a:fillRect/>
          </a:stretch>
        </p:blipFill>
        <p:spPr>
          <a:xfrm>
            <a:off x="4569300" y="2980267"/>
            <a:ext cx="4486578" cy="2760134"/>
          </a:xfrm>
          <a:prstGeom prst="rect">
            <a:avLst/>
          </a:prstGeom>
        </p:spPr>
      </p:pic>
    </p:spTree>
    <p:extLst>
      <p:ext uri="{BB962C8B-B14F-4D97-AF65-F5344CB8AC3E}">
        <p14:creationId xmlns:p14="http://schemas.microsoft.com/office/powerpoint/2010/main" val="1869105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44" y="844527"/>
            <a:ext cx="8726630" cy="1017270"/>
          </a:xfrm>
        </p:spPr>
        <p:txBody>
          <a:bodyPr>
            <a:normAutofit fontScale="90000"/>
          </a:bodyPr>
          <a:lstStyle/>
          <a:p>
            <a:r>
              <a:rPr lang="mk-MK" sz="3000" dirty="0" smtClean="0"/>
              <a:t>Што </a:t>
            </a:r>
            <a:r>
              <a:rPr lang="mk-MK" sz="3000" dirty="0"/>
              <a:t>се тоа решенија базирани на природата </a:t>
            </a:r>
            <a:r>
              <a:rPr lang="mk-MK" dirty="0" smtClean="0"/>
              <a:t>– </a:t>
            </a:r>
            <a:r>
              <a:rPr lang="mk-MK" sz="2325" dirty="0"/>
              <a:t>конзервирање, обновување и подобрување на екосистемите</a:t>
            </a:r>
            <a:endParaRPr lang="en-US" sz="2325" dirty="0"/>
          </a:p>
        </p:txBody>
      </p:sp>
      <p:pic>
        <p:nvPicPr>
          <p:cNvPr id="3" name="Picture 2"/>
          <p:cNvPicPr>
            <a:picLocks noChangeAspect="1"/>
          </p:cNvPicPr>
          <p:nvPr/>
        </p:nvPicPr>
        <p:blipFill>
          <a:blip r:embed="rId2"/>
          <a:stretch>
            <a:fillRect/>
          </a:stretch>
        </p:blipFill>
        <p:spPr>
          <a:xfrm>
            <a:off x="226443" y="2279854"/>
            <a:ext cx="4832949" cy="2409962"/>
          </a:xfrm>
          <a:prstGeom prst="rect">
            <a:avLst/>
          </a:prstGeom>
        </p:spPr>
      </p:pic>
      <p:pic>
        <p:nvPicPr>
          <p:cNvPr id="4" name="Picture 3"/>
          <p:cNvPicPr>
            <a:picLocks noChangeAspect="1"/>
          </p:cNvPicPr>
          <p:nvPr/>
        </p:nvPicPr>
        <p:blipFill>
          <a:blip r:embed="rId3"/>
          <a:stretch>
            <a:fillRect/>
          </a:stretch>
        </p:blipFill>
        <p:spPr>
          <a:xfrm>
            <a:off x="4536730" y="3115969"/>
            <a:ext cx="4416344" cy="2655922"/>
          </a:xfrm>
          <a:prstGeom prst="rect">
            <a:avLst/>
          </a:prstGeom>
        </p:spPr>
      </p:pic>
    </p:spTree>
    <p:extLst>
      <p:ext uri="{BB962C8B-B14F-4D97-AF65-F5344CB8AC3E}">
        <p14:creationId xmlns:p14="http://schemas.microsoft.com/office/powerpoint/2010/main" val="22542930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39039" y="1765899"/>
            <a:ext cx="6465919" cy="3619186"/>
          </a:xfrm>
          <a:prstGeom prst="rect">
            <a:avLst/>
          </a:prstGeom>
        </p:spPr>
      </p:pic>
      <p:sp>
        <p:nvSpPr>
          <p:cNvPr id="2" name="Title 1"/>
          <p:cNvSpPr>
            <a:spLocks noGrp="1"/>
          </p:cNvSpPr>
          <p:nvPr>
            <p:ph type="title"/>
          </p:nvPr>
        </p:nvSpPr>
        <p:spPr>
          <a:xfrm>
            <a:off x="369276" y="729681"/>
            <a:ext cx="8405447" cy="675017"/>
          </a:xfrm>
        </p:spPr>
        <p:txBody>
          <a:bodyPr/>
          <a:lstStyle/>
          <a:p>
            <a:r>
              <a:rPr lang="mk-MK" dirty="0"/>
              <a:t>И</a:t>
            </a:r>
            <a:r>
              <a:rPr lang="mk-MK" dirty="0" smtClean="0"/>
              <a:t>нспирација – Грета Тунберг</a:t>
            </a:r>
            <a:endParaRPr lang="en-US" dirty="0"/>
          </a:p>
        </p:txBody>
      </p:sp>
      <p:sp>
        <p:nvSpPr>
          <p:cNvPr id="3" name="Rectangle 2"/>
          <p:cNvSpPr/>
          <p:nvPr/>
        </p:nvSpPr>
        <p:spPr>
          <a:xfrm>
            <a:off x="5579083" y="4513294"/>
            <a:ext cx="2086405" cy="300082"/>
          </a:xfrm>
          <a:prstGeom prst="rect">
            <a:avLst/>
          </a:prstGeom>
        </p:spPr>
        <p:txBody>
          <a:bodyPr wrap="none">
            <a:spAutoFit/>
          </a:bodyPr>
          <a:lstStyle/>
          <a:p>
            <a:r>
              <a:rPr lang="en-US" sz="1350" dirty="0">
                <a:hlinkClick r:id="rId3"/>
              </a:rPr>
              <a:t>(40) Nature Now - YouTube</a:t>
            </a:r>
            <a:endParaRPr lang="en-US" sz="1350" dirty="0"/>
          </a:p>
        </p:txBody>
      </p:sp>
    </p:spTree>
    <p:extLst>
      <p:ext uri="{BB962C8B-B14F-4D97-AF65-F5344CB8AC3E}">
        <p14:creationId xmlns:p14="http://schemas.microsoft.com/office/powerpoint/2010/main" val="38771100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185" y="896287"/>
            <a:ext cx="8466246" cy="584440"/>
          </a:xfrm>
        </p:spPr>
        <p:txBody>
          <a:bodyPr>
            <a:normAutofit fontScale="90000"/>
          </a:bodyPr>
          <a:lstStyle/>
          <a:p>
            <a:r>
              <a:rPr lang="mk-MK" dirty="0" smtClean="0"/>
              <a:t>Во акција - </a:t>
            </a:r>
            <a:r>
              <a:rPr lang="mk-MK" b="1" dirty="0" smtClean="0"/>
              <a:t>Нашето место – зелено место</a:t>
            </a:r>
            <a:endParaRPr lang="en-US" b="1" dirty="0"/>
          </a:p>
        </p:txBody>
      </p:sp>
      <p:pic>
        <p:nvPicPr>
          <p:cNvPr id="3" name="Picture 2"/>
          <p:cNvPicPr>
            <a:picLocks noChangeAspect="1"/>
          </p:cNvPicPr>
          <p:nvPr/>
        </p:nvPicPr>
        <p:blipFill>
          <a:blip r:embed="rId2"/>
          <a:stretch>
            <a:fillRect/>
          </a:stretch>
        </p:blipFill>
        <p:spPr>
          <a:xfrm>
            <a:off x="4644358" y="1840660"/>
            <a:ext cx="1862056" cy="4026739"/>
          </a:xfrm>
          <a:prstGeom prst="rect">
            <a:avLst/>
          </a:prstGeom>
        </p:spPr>
      </p:pic>
      <p:pic>
        <p:nvPicPr>
          <p:cNvPr id="4" name="Picture 3"/>
          <p:cNvPicPr>
            <a:picLocks noChangeAspect="1"/>
          </p:cNvPicPr>
          <p:nvPr/>
        </p:nvPicPr>
        <p:blipFill>
          <a:blip r:embed="rId3"/>
          <a:stretch>
            <a:fillRect/>
          </a:stretch>
        </p:blipFill>
        <p:spPr>
          <a:xfrm>
            <a:off x="6542785" y="1840661"/>
            <a:ext cx="2413646" cy="3747503"/>
          </a:xfrm>
          <a:prstGeom prst="rect">
            <a:avLst/>
          </a:prstGeom>
        </p:spPr>
      </p:pic>
      <p:pic>
        <p:nvPicPr>
          <p:cNvPr id="5" name="Picture 4"/>
          <p:cNvPicPr>
            <a:picLocks noChangeAspect="1"/>
          </p:cNvPicPr>
          <p:nvPr/>
        </p:nvPicPr>
        <p:blipFill>
          <a:blip r:embed="rId4"/>
          <a:stretch>
            <a:fillRect/>
          </a:stretch>
        </p:blipFill>
        <p:spPr>
          <a:xfrm>
            <a:off x="2702695" y="1840661"/>
            <a:ext cx="1800801" cy="4026738"/>
          </a:xfrm>
          <a:prstGeom prst="rect">
            <a:avLst/>
          </a:prstGeom>
        </p:spPr>
      </p:pic>
      <p:pic>
        <p:nvPicPr>
          <p:cNvPr id="6" name="Picture 5"/>
          <p:cNvPicPr>
            <a:picLocks noChangeAspect="1"/>
          </p:cNvPicPr>
          <p:nvPr/>
        </p:nvPicPr>
        <p:blipFill>
          <a:blip r:embed="rId5"/>
          <a:stretch>
            <a:fillRect/>
          </a:stretch>
        </p:blipFill>
        <p:spPr>
          <a:xfrm>
            <a:off x="133777" y="1925577"/>
            <a:ext cx="2459741" cy="3686175"/>
          </a:xfrm>
          <a:prstGeom prst="rect">
            <a:avLst/>
          </a:prstGeom>
        </p:spPr>
      </p:pic>
    </p:spTree>
    <p:extLst>
      <p:ext uri="{BB962C8B-B14F-4D97-AF65-F5344CB8AC3E}">
        <p14:creationId xmlns:p14="http://schemas.microsoft.com/office/powerpoint/2010/main" val="31033629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061" y="881083"/>
            <a:ext cx="8501415" cy="584440"/>
          </a:xfrm>
        </p:spPr>
        <p:txBody>
          <a:bodyPr>
            <a:normAutofit fontScale="90000"/>
          </a:bodyPr>
          <a:lstStyle/>
          <a:p>
            <a:r>
              <a:rPr lang="mk-MK" dirty="0" smtClean="0"/>
              <a:t>Во акција - </a:t>
            </a:r>
            <a:r>
              <a:rPr lang="mk-MK" b="1" dirty="0" smtClean="0"/>
              <a:t>Нашето место – зелено место</a:t>
            </a:r>
            <a:endParaRPr lang="en-US" b="1" dirty="0"/>
          </a:p>
        </p:txBody>
      </p:sp>
      <p:pic>
        <p:nvPicPr>
          <p:cNvPr id="7" name="Picture 6"/>
          <p:cNvPicPr>
            <a:picLocks noChangeAspect="1"/>
          </p:cNvPicPr>
          <p:nvPr/>
        </p:nvPicPr>
        <p:blipFill>
          <a:blip r:embed="rId2"/>
          <a:stretch>
            <a:fillRect/>
          </a:stretch>
        </p:blipFill>
        <p:spPr>
          <a:xfrm>
            <a:off x="601507" y="1758778"/>
            <a:ext cx="2448887" cy="3884852"/>
          </a:xfrm>
          <a:prstGeom prst="rect">
            <a:avLst/>
          </a:prstGeom>
        </p:spPr>
      </p:pic>
      <p:pic>
        <p:nvPicPr>
          <p:cNvPr id="8" name="Picture 7"/>
          <p:cNvPicPr>
            <a:picLocks noChangeAspect="1"/>
          </p:cNvPicPr>
          <p:nvPr/>
        </p:nvPicPr>
        <p:blipFill>
          <a:blip r:embed="rId3"/>
          <a:stretch>
            <a:fillRect/>
          </a:stretch>
        </p:blipFill>
        <p:spPr>
          <a:xfrm>
            <a:off x="3376612" y="1801135"/>
            <a:ext cx="2701147" cy="3691431"/>
          </a:xfrm>
          <a:prstGeom prst="rect">
            <a:avLst/>
          </a:prstGeom>
        </p:spPr>
      </p:pic>
      <p:pic>
        <p:nvPicPr>
          <p:cNvPr id="9" name="Picture 8"/>
          <p:cNvPicPr>
            <a:picLocks noChangeAspect="1"/>
          </p:cNvPicPr>
          <p:nvPr/>
        </p:nvPicPr>
        <p:blipFill>
          <a:blip r:embed="rId4"/>
          <a:stretch>
            <a:fillRect/>
          </a:stretch>
        </p:blipFill>
        <p:spPr>
          <a:xfrm>
            <a:off x="6403977" y="1716419"/>
            <a:ext cx="2246416" cy="3776147"/>
          </a:xfrm>
          <a:prstGeom prst="rect">
            <a:avLst/>
          </a:prstGeom>
        </p:spPr>
      </p:pic>
      <p:sp>
        <p:nvSpPr>
          <p:cNvPr id="3" name="Rectangle 2"/>
          <p:cNvSpPr/>
          <p:nvPr/>
        </p:nvSpPr>
        <p:spPr>
          <a:xfrm>
            <a:off x="3494202" y="5574185"/>
            <a:ext cx="5333274" cy="338554"/>
          </a:xfrm>
          <a:prstGeom prst="rect">
            <a:avLst/>
          </a:prstGeom>
        </p:spPr>
        <p:txBody>
          <a:bodyPr wrap="square">
            <a:spAutoFit/>
          </a:bodyPr>
          <a:lstStyle/>
          <a:p>
            <a:r>
              <a:rPr lang="en-US" sz="1600" dirty="0">
                <a:hlinkClick r:id="rId5"/>
              </a:rPr>
              <a:t>https://</a:t>
            </a:r>
            <a:r>
              <a:rPr lang="en-US" sz="1600" dirty="0" smtClean="0">
                <a:hlinkClick r:id="rId5"/>
              </a:rPr>
              <a:t>padlet.com/jakimovska_silv/8xlvnqt9zh8f29vf</a:t>
            </a:r>
            <a:r>
              <a:rPr lang="en-US" sz="1600" dirty="0" smtClean="0"/>
              <a:t> </a:t>
            </a:r>
            <a:endParaRPr lang="en-US" sz="1600" dirty="0"/>
          </a:p>
        </p:txBody>
      </p:sp>
    </p:spTree>
    <p:extLst>
      <p:ext uri="{BB962C8B-B14F-4D97-AF65-F5344CB8AC3E}">
        <p14:creationId xmlns:p14="http://schemas.microsoft.com/office/powerpoint/2010/main" val="5469019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k-MK" dirty="0" smtClean="0"/>
              <a:t>Презентација </a:t>
            </a:r>
            <a:r>
              <a:rPr lang="mk-MK" sz="2100" dirty="0" smtClean="0"/>
              <a:t>(трет </a:t>
            </a:r>
            <a:r>
              <a:rPr lang="mk-MK" sz="2100" dirty="0"/>
              <a:t>дел)</a:t>
            </a:r>
            <a:endParaRPr lang="en-US" sz="2100" dirty="0"/>
          </a:p>
        </p:txBody>
      </p:sp>
      <p:sp>
        <p:nvSpPr>
          <p:cNvPr id="3" name="Subtitle 2"/>
          <p:cNvSpPr>
            <a:spLocks noGrp="1"/>
          </p:cNvSpPr>
          <p:nvPr>
            <p:ph type="subTitle" idx="1"/>
          </p:nvPr>
        </p:nvSpPr>
        <p:spPr>
          <a:xfrm>
            <a:off x="1282148" y="3759476"/>
            <a:ext cx="6575895" cy="1451957"/>
          </a:xfrm>
        </p:spPr>
        <p:txBody>
          <a:bodyPr>
            <a:normAutofit/>
          </a:bodyPr>
          <a:lstStyle/>
          <a:p>
            <a:r>
              <a:rPr lang="mk-MK" sz="3600" dirty="0" smtClean="0"/>
              <a:t>Ден на планетата Земја</a:t>
            </a:r>
            <a:endParaRPr lang="en-US" sz="2700" dirty="0"/>
          </a:p>
          <a:p>
            <a:pPr algn="r"/>
            <a:r>
              <a:rPr lang="mk-MK" dirty="0" smtClean="0"/>
              <a:t>22 Април 2021</a:t>
            </a:r>
            <a:endParaRPr lang="mk-MK" dirty="0"/>
          </a:p>
        </p:txBody>
      </p:sp>
    </p:spTree>
    <p:extLst>
      <p:ext uri="{BB962C8B-B14F-4D97-AF65-F5344CB8AC3E}">
        <p14:creationId xmlns:p14="http://schemas.microsoft.com/office/powerpoint/2010/main" val="7860654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06400" y="1080033"/>
            <a:ext cx="8018930" cy="4168338"/>
          </a:xfrm>
          <a:prstGeom prst="rect">
            <a:avLst/>
          </a:prstGeom>
        </p:spPr>
      </p:pic>
      <p:sp>
        <p:nvSpPr>
          <p:cNvPr id="4" name="Rectangle 3"/>
          <p:cNvSpPr/>
          <p:nvPr/>
        </p:nvSpPr>
        <p:spPr>
          <a:xfrm>
            <a:off x="2098430" y="5493904"/>
            <a:ext cx="6869724" cy="369332"/>
          </a:xfrm>
          <a:prstGeom prst="rect">
            <a:avLst/>
          </a:prstGeom>
        </p:spPr>
        <p:txBody>
          <a:bodyPr wrap="square">
            <a:spAutoFit/>
          </a:bodyPr>
          <a:lstStyle/>
          <a:p>
            <a:r>
              <a:rPr lang="en-US" dirty="0">
                <a:hlinkClick r:id="rId3"/>
              </a:rPr>
              <a:t>https://</a:t>
            </a:r>
            <a:r>
              <a:rPr lang="en-US" dirty="0" smtClean="0">
                <a:hlinkClick r:id="rId3"/>
              </a:rPr>
              <a:t>matematikasjb.weebly.com/stem-discovery-week.html</a:t>
            </a:r>
            <a:r>
              <a:rPr lang="en-US" dirty="0" smtClean="0"/>
              <a:t> </a:t>
            </a:r>
            <a:endParaRPr lang="en-US" dirty="0"/>
          </a:p>
        </p:txBody>
      </p:sp>
      <p:pic>
        <p:nvPicPr>
          <p:cNvPr id="5" name="Picture 4"/>
          <p:cNvPicPr>
            <a:picLocks noChangeAspect="1"/>
          </p:cNvPicPr>
          <p:nvPr/>
        </p:nvPicPr>
        <p:blipFill>
          <a:blip r:embed="rId4"/>
          <a:stretch>
            <a:fillRect/>
          </a:stretch>
        </p:blipFill>
        <p:spPr>
          <a:xfrm>
            <a:off x="5366869" y="387780"/>
            <a:ext cx="3302997" cy="2286690"/>
          </a:xfrm>
          <a:prstGeom prst="rect">
            <a:avLst/>
          </a:prstGeom>
        </p:spPr>
      </p:pic>
    </p:spTree>
    <p:extLst>
      <p:ext uri="{BB962C8B-B14F-4D97-AF65-F5344CB8AC3E}">
        <p14:creationId xmlns:p14="http://schemas.microsoft.com/office/powerpoint/2010/main" val="5811701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shot_10.png"/>
          <p:cNvPicPr>
            <a:picLocks noChangeAspect="1"/>
          </p:cNvPicPr>
          <p:nvPr/>
        </p:nvPicPr>
        <p:blipFill>
          <a:blip r:embed="rId2" cstate="print"/>
          <a:stretch>
            <a:fillRect/>
          </a:stretch>
        </p:blipFill>
        <p:spPr>
          <a:xfrm>
            <a:off x="2935941" y="3008559"/>
            <a:ext cx="4988860" cy="2847442"/>
          </a:xfrm>
          <a:prstGeom prst="rect">
            <a:avLst/>
          </a:prstGeom>
        </p:spPr>
      </p:pic>
      <p:pic>
        <p:nvPicPr>
          <p:cNvPr id="8" name="Picture 7" descr="Screenshot_11.png"/>
          <p:cNvPicPr>
            <a:picLocks noChangeAspect="1"/>
          </p:cNvPicPr>
          <p:nvPr/>
        </p:nvPicPr>
        <p:blipFill>
          <a:blip r:embed="rId3" cstate="print"/>
          <a:stretch>
            <a:fillRect/>
          </a:stretch>
        </p:blipFill>
        <p:spPr>
          <a:xfrm>
            <a:off x="932960" y="733012"/>
            <a:ext cx="5943744" cy="2529547"/>
          </a:xfrm>
          <a:prstGeom prst="rect">
            <a:avLst/>
          </a:prstGeom>
        </p:spPr>
      </p:pic>
    </p:spTree>
    <p:extLst>
      <p:ext uri="{BB962C8B-B14F-4D97-AF65-F5344CB8AC3E}">
        <p14:creationId xmlns:p14="http://schemas.microsoft.com/office/powerpoint/2010/main" val="34658269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k-MK" dirty="0" smtClean="0"/>
              <a:t>Ви благодариме</a:t>
            </a:r>
            <a:endParaRPr lang="en-US" dirty="0"/>
          </a:p>
        </p:txBody>
      </p:sp>
    </p:spTree>
    <p:extLst>
      <p:ext uri="{BB962C8B-B14F-4D97-AF65-F5344CB8AC3E}">
        <p14:creationId xmlns:p14="http://schemas.microsoft.com/office/powerpoint/2010/main" val="3115121687"/>
      </p:ext>
    </p:extLst>
  </p:cSld>
  <p:clrMapOvr>
    <a:masterClrMapping/>
  </p:clrMapOvr>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Update_x0020_Schedule xmlns="f71a82e9-6e7c-42e0-9e82-8aeef2368e32">Annual</Update_x0020_Schedule>
    <Expiration_x0020_Date0 xmlns="f71a82e9-6e7c-42e0-9e82-8aeef2368e32">2014-01-07T08:00:00+00:00</Expiration_x0020_Date0>
    <Document_x0020_Owner xmlns="f71a82e9-6e7c-42e0-9e82-8aeef2368e32">
      <UserInfo>
        <DisplayName>Parikh, Jyoti N</DisplayName>
        <AccountId>21</AccountId>
        <AccountType/>
      </UserInfo>
    </Document_x0020_Owner>
    <Link xmlns="f71a82e9-6e7c-42e0-9e82-8aeef2368e32">
      <Url xsi:nil="true"/>
      <Description xsi:nil="true"/>
    </Link>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404A80D44CF8E4CA6523EF81EDB643B" ma:contentTypeVersion="45" ma:contentTypeDescription="Create a new document." ma:contentTypeScope="" ma:versionID="32585736bd81ab7687b04990653f11b8">
  <xsd:schema xmlns:xsd="http://www.w3.org/2001/XMLSchema" xmlns:xs="http://www.w3.org/2001/XMLSchema" xmlns:p="http://schemas.microsoft.com/office/2006/metadata/properties" xmlns:ns1="http://schemas.microsoft.com/sharepoint/v3" xmlns:ns2="f71a82e9-6e7c-42e0-9e82-8aeef2368e32" targetNamespace="http://schemas.microsoft.com/office/2006/metadata/properties" ma:root="true" ma:fieldsID="ce0207e53f1f299c44c6f13a1dd38318" ns1:_="" ns2:_="">
    <xsd:import namespace="http://schemas.microsoft.com/sharepoint/v3"/>
    <xsd:import namespace="f71a82e9-6e7c-42e0-9e82-8aeef2368e32"/>
    <xsd:element name="properties">
      <xsd:complexType>
        <xsd:sequence>
          <xsd:element name="documentManagement">
            <xsd:complexType>
              <xsd:all>
                <xsd:element ref="ns2:Update_x0020_Schedule" minOccurs="0"/>
                <xsd:element ref="ns2:Document_x0020_Owner" minOccurs="0"/>
                <xsd:element ref="ns2:Expiration_x0020_Date0" minOccurs="0"/>
                <xsd:element ref="ns2:Link"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2" nillable="true" ma:displayName="Scheduling Start Date" ma:description="" ma:hidden="true" ma:internalName="PublishingStartDate">
      <xsd:simpleType>
        <xsd:restriction base="dms:Unknown"/>
      </xsd:simpleType>
    </xsd:element>
    <xsd:element name="PublishingExpirationDate" ma:index="13"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71a82e9-6e7c-42e0-9e82-8aeef2368e32" elementFormDefault="qualified">
    <xsd:import namespace="http://schemas.microsoft.com/office/2006/documentManagement/types"/>
    <xsd:import namespace="http://schemas.microsoft.com/office/infopath/2007/PartnerControls"/>
    <xsd:element name="Update_x0020_Schedule" ma:index="8" nillable="true" ma:displayName="Update Schedule" ma:default="Select:" ma:format="Dropdown" ma:internalName="Update_x0020_Schedule">
      <xsd:simpleType>
        <xsd:restriction base="dms:Choice">
          <xsd:enumeration value="Select:"/>
          <xsd:enumeration value="Quarterly"/>
          <xsd:enumeration value="Semi-annual"/>
          <xsd:enumeration value="Annual"/>
        </xsd:restriction>
      </xsd:simpleType>
    </xsd:element>
    <xsd:element name="Document_x0020_Owner" ma:index="9" nillable="true" ma:displayName="Document Owner" ma:list="UserInfo" ma:SharePointGroup="0" ma:internalName="Document_x0020_Owner" ma:showField="EMail">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piration_x0020_Date0" ma:index="10" nillable="true" ma:displayName="Expiration Date" ma:format="DateOnly" ma:internalName="Expiration_x0020_Date0">
      <xsd:simpleType>
        <xsd:restriction base="dms:DateTime"/>
      </xsd:simpleType>
    </xsd:element>
    <xsd:element name="Link" ma:index="11"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PolicyDirtyBag xmlns="microsoft.office.server.policy.changes">
  <Microsoft.Office.RecordsManagement.PolicyFeatures.Expiration op="Delete"/>
</PolicyDirtyBag>
</file>

<file path=customXml/itemProps1.xml><?xml version="1.0" encoding="utf-8"?>
<ds:datastoreItem xmlns:ds="http://schemas.openxmlformats.org/officeDocument/2006/customXml" ds:itemID="{4A2721DF-2BB7-4C2B-8CBA-FA83B9C9AC70}">
  <ds:schemaRefs>
    <ds:schemaRef ds:uri="f71a82e9-6e7c-42e0-9e82-8aeef2368e32"/>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 ds:uri="http://purl.org/dc/elements/1.1/"/>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5F022738-F492-4B85-B63E-2E16042E086C}">
  <ds:schemaRefs>
    <ds:schemaRef ds:uri="http://schemas.microsoft.com/sharepoint/v3/contenttype/forms"/>
  </ds:schemaRefs>
</ds:datastoreItem>
</file>

<file path=customXml/itemProps3.xml><?xml version="1.0" encoding="utf-8"?>
<ds:datastoreItem xmlns:ds="http://schemas.openxmlformats.org/officeDocument/2006/customXml" ds:itemID="{ED1EBD37-B39F-4123-BE21-D58D3621F1E9}">
  <ds:schemaRefs>
    <ds:schemaRef ds:uri="http://schemas.microsoft.com/sharepoint/events"/>
  </ds:schemaRefs>
</ds:datastoreItem>
</file>

<file path=customXml/itemProps4.xml><?xml version="1.0" encoding="utf-8"?>
<ds:datastoreItem xmlns:ds="http://schemas.openxmlformats.org/officeDocument/2006/customXml" ds:itemID="{4D287433-EA0C-4F36-9535-9D4F35EC5A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71a82e9-6e7c-42e0-9e82-8aeef2368e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31080F7-1CAE-4267-B58C-51C414AD59EA}">
  <ds:schemaRefs>
    <ds:schemaRef ds:uri="microsoft.office.server.policy.changes"/>
  </ds:schemaRefs>
</ds:datastoreItem>
</file>

<file path=docProps/app.xml><?xml version="1.0" encoding="utf-8"?>
<Properties xmlns="http://schemas.openxmlformats.org/officeDocument/2006/extended-properties" xmlns:vt="http://schemas.openxmlformats.org/officeDocument/2006/docPropsVTypes">
  <Template>12-545_Education-PPT-template_r00.potx</Template>
  <TotalTime>20867</TotalTime>
  <Words>761</Words>
  <Application>Microsoft Office PowerPoint</Application>
  <PresentationFormat>On-screen Show (4:3)</PresentationFormat>
  <Paragraphs>92</Paragraphs>
  <Slides>35</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SimSun</vt:lpstr>
      <vt:lpstr>Arial</vt:lpstr>
      <vt:lpstr>Arial Bold</vt:lpstr>
      <vt:lpstr>Calibri</vt:lpstr>
      <vt:lpstr>MS Mincho</vt:lpstr>
      <vt:lpstr>StarSymbol</vt:lpstr>
      <vt:lpstr>Times New Roman</vt:lpstr>
      <vt:lpstr>ヒラギノ角ゴ ProN W3</vt:lpstr>
      <vt:lpstr>Default</vt:lpstr>
      <vt:lpstr>Title1</vt:lpstr>
      <vt:lpstr>PowerPoint Presentation</vt:lpstr>
      <vt:lpstr>Содржина на презентацијата</vt:lpstr>
      <vt:lpstr>PowerPoint Presentation</vt:lpstr>
      <vt:lpstr>Можности за учество -  натпревари организирани од различни проекти</vt:lpstr>
      <vt:lpstr>Од курс на EuropeanSchoolnet</vt:lpstr>
      <vt:lpstr>Содржина на курсот</vt:lpstr>
      <vt:lpstr>Да дејствуваме локално – Зелени решенија за нашето место</vt:lpstr>
      <vt:lpstr>Да дејствуваме локално – Зелени решенија за нашето место</vt:lpstr>
      <vt:lpstr>Да дејствуваме локално – Зелени решенија за нашето место</vt:lpstr>
      <vt:lpstr>Реализирани активности</vt:lpstr>
      <vt:lpstr>Реализирани активности </vt:lpstr>
      <vt:lpstr>Работилница (прв дел)</vt:lpstr>
      <vt:lpstr>Климатски промени Сложувалки  - Глобалното затоплување, Концетрација на CO2, Зелен Северен пол</vt:lpstr>
      <vt:lpstr>Интерактивна визуелизација на промената на клучните климатски индикатори на Земјата</vt:lpstr>
      <vt:lpstr>Урбанизација и последици – мисловни мапи</vt:lpstr>
      <vt:lpstr>Урбанизација и последици – мисловни мапи</vt:lpstr>
      <vt:lpstr>Проверка - колку знаеме за причините, што може да ни помогне?</vt:lpstr>
      <vt:lpstr>Проверка - колку знаеме за причините, што може да ни помогне?</vt:lpstr>
      <vt:lpstr>Видео - повеќе за урбанизацијата</vt:lpstr>
      <vt:lpstr>Споделување мислења и ставови</vt:lpstr>
      <vt:lpstr>Споредба на размислувања</vt:lpstr>
      <vt:lpstr>Споредба на размислувања</vt:lpstr>
      <vt:lpstr>Споредба на размислувања</vt:lpstr>
      <vt:lpstr>Споредба на размислувања</vt:lpstr>
      <vt:lpstr>Споредба на размислувања</vt:lpstr>
      <vt:lpstr>Работилница (втор дел)</vt:lpstr>
      <vt:lpstr>Видеа – решенија базирани на природата</vt:lpstr>
      <vt:lpstr>Што се тоа решенија базирани на природата – конзервирање, обновување и подобрување на екосистемите</vt:lpstr>
      <vt:lpstr>Инспирација – Грета Тунберг</vt:lpstr>
      <vt:lpstr>Во акција - Нашето место – зелено место</vt:lpstr>
      <vt:lpstr>Во акција - Нашето место – зелено место</vt:lpstr>
      <vt:lpstr>Презентација (трет дел)</vt:lpstr>
      <vt:lpstr>PowerPoint Presentation</vt:lpstr>
      <vt:lpstr>PowerPoint Presentation</vt:lpstr>
      <vt:lpstr>Ви благодариме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Editable Intel® Education powerpoint template</dc:title>
  <dc:creator>Peter</dc:creator>
  <cp:lastModifiedBy>Силвана Јакимовска Бинова</cp:lastModifiedBy>
  <cp:revision>572</cp:revision>
  <cp:lastPrinted>2012-12-19T19:03:25Z</cp:lastPrinted>
  <dcterms:created xsi:type="dcterms:W3CDTF">2011-09-21T21:32:16Z</dcterms:created>
  <dcterms:modified xsi:type="dcterms:W3CDTF">2021-05-05T10:59:22Z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0x0101007404A80D44CF8E4CA6523EF81EDB643B</vt:lpwstr>
  </property>
  <property fmtid="{D5CDD505-2E9C-101B-9397-08002B2CF9AE}" pid="3" name="ItemRetentionFormula">
    <vt:lpwstr/>
  </property>
  <property fmtid="{D5CDD505-2E9C-101B-9397-08002B2CF9AE}" pid="4" name="_dlc_policyId">
    <vt:lpwstr/>
  </property>
  <property fmtid="{D5CDD505-2E9C-101B-9397-08002B2CF9AE}" pid="5" name="_dlc_DocIdItemGuid">
    <vt:lpwstr>ae7fac2a-9446-419c-a5c3-e772b28455d3</vt:lpwstr>
  </property>
  <property fmtid="{D5CDD505-2E9C-101B-9397-08002B2CF9AE}" pid="6" name="_dlc_DocId">
    <vt:lpwstr>4E32A3N3VKVZ-5-569</vt:lpwstr>
  </property>
  <property fmtid="{D5CDD505-2E9C-101B-9397-08002B2CF9AE}" pid="7" name="_dlc_DocIdUrl">
    <vt:lpwstr>https://sharepoint.amr.ith.intel.com/sites/MrktToolkit/_layouts/DocIdRedir.aspx?ID=4E32A3N3VKVZ-5-569, 4E32A3N3VKVZ-5-569</vt:lpwstr>
  </property>
</Properties>
</file>