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3"/>
  </p:notesMasterIdLst>
  <p:sldIdLst>
    <p:sldId id="256" r:id="rId2"/>
    <p:sldId id="258" r:id="rId3"/>
    <p:sldId id="261" r:id="rId4"/>
    <p:sldId id="257" r:id="rId5"/>
    <p:sldId id="259" r:id="rId6"/>
    <p:sldId id="281" r:id="rId7"/>
    <p:sldId id="282" r:id="rId8"/>
    <p:sldId id="283" r:id="rId9"/>
    <p:sldId id="284" r:id="rId10"/>
    <p:sldId id="286" r:id="rId11"/>
    <p:sldId id="260" r:id="rId12"/>
    <p:sldId id="277" r:id="rId13"/>
    <p:sldId id="262" r:id="rId14"/>
    <p:sldId id="264" r:id="rId15"/>
    <p:sldId id="265" r:id="rId16"/>
    <p:sldId id="280" r:id="rId17"/>
    <p:sldId id="268" r:id="rId18"/>
    <p:sldId id="269" r:id="rId19"/>
    <p:sldId id="270" r:id="rId20"/>
    <p:sldId id="272" r:id="rId21"/>
    <p:sldId id="27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5294" autoAdjust="0"/>
    <p:restoredTop sz="87640" autoAdjust="0"/>
  </p:normalViewPr>
  <p:slideViewPr>
    <p:cSldViewPr>
      <p:cViewPr varScale="1">
        <p:scale>
          <a:sx n="72" d="100"/>
          <a:sy n="72" d="100"/>
        </p:scale>
        <p:origin x="365" y="62"/>
      </p:cViewPr>
      <p:guideLst>
        <p:guide orient="horz" pos="2160"/>
        <p:guide pos="2880"/>
      </p:guideLst>
    </p:cSldViewPr>
  </p:slideViewPr>
  <p:notesTextViewPr>
    <p:cViewPr>
      <p:scale>
        <a:sx n="1" d="1"/>
        <a:sy n="1" d="1"/>
      </p:scale>
      <p:origin x="0" y="0"/>
    </p:cViewPr>
  </p:notesTextViewPr>
  <p:sorterViewPr>
    <p:cViewPr>
      <p:scale>
        <a:sx n="100" d="100"/>
        <a:sy n="100" d="100"/>
      </p:scale>
      <p:origin x="0" y="5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3AD2E0-7E38-450D-AF9B-75012E150A92}" type="datetimeFigureOut">
              <a:rPr lang="en-US" smtClean="0"/>
              <a:t>3/16/2022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7394C6-4E37-4D62-92E2-BF7ABAF2D86A}" type="slidenum">
              <a:rPr lang="en-US" smtClean="0"/>
              <a:t>‹#›</a:t>
            </a:fld>
            <a:endParaRPr lang="en-US"/>
          </a:p>
        </p:txBody>
      </p:sp>
    </p:spTree>
    <p:extLst>
      <p:ext uri="{BB962C8B-B14F-4D97-AF65-F5344CB8AC3E}">
        <p14:creationId xmlns:p14="http://schemas.microsoft.com/office/powerpoint/2010/main" val="2698136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Добар ден,</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Даријан</a:t>
            </a:r>
            <a:r>
              <a:rPr lang="en-US" sz="1800" dirty="0">
                <a:effectLst/>
                <a:latin typeface="Calibri" panose="020F0502020204030204" pitchFamily="34" charset="0"/>
                <a:ea typeface="Calibri" panose="020F0502020204030204" pitchFamily="34" charset="0"/>
                <a:cs typeface="Times New Roman" panose="02020603050405020304" pitchFamily="18" charset="0"/>
              </a:rPr>
              <a:t>:J</a:t>
            </a:r>
            <a:r>
              <a:rPr lang="mk-MK" sz="1800" dirty="0">
                <a:effectLst/>
                <a:latin typeface="Calibri" panose="020F0502020204030204" pitchFamily="34" charset="0"/>
                <a:ea typeface="Calibri" panose="020F0502020204030204" pitchFamily="34" charset="0"/>
                <a:cs typeface="Times New Roman" panose="02020603050405020304" pitchFamily="18" charset="0"/>
              </a:rPr>
              <a:t>ас сум Даријан Јакимовски</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Теодора</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mk-MK" sz="1800" dirty="0">
                <a:effectLst/>
                <a:latin typeface="Calibri" panose="020F0502020204030204" pitchFamily="34" charset="0"/>
                <a:ea typeface="Calibri" panose="020F0502020204030204" pitchFamily="34" charset="0"/>
                <a:cs typeface="Times New Roman" panose="02020603050405020304" pitchFamily="18" charset="0"/>
              </a:rPr>
              <a:t>Јас сум Теодора Стојчевска</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Кристијан</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mk-MK" sz="1800" dirty="0">
                <a:effectLst/>
                <a:latin typeface="Calibri" panose="020F0502020204030204" pitchFamily="34" charset="0"/>
                <a:ea typeface="Calibri" panose="020F0502020204030204" pitchFamily="34" charset="0"/>
                <a:cs typeface="Times New Roman" panose="02020603050405020304" pitchFamily="18" charset="0"/>
              </a:rPr>
              <a:t>Јас сум Кристијан Матески, ние сме ученици од 8-1 одделение и овде сме да ви презентираме на темата „Безбедност на интернет и справување со дезинформации“. Со денешниов час се надеваме дека ќе успеете да ги проширите вашите знаења на оваа тема и дека понатаму безбедно ќе го користите интернетот применувајќи ги знаењата кои ќе ги стекнете денес.</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1</a:t>
            </a:fld>
            <a:endParaRPr lang="en-US"/>
          </a:p>
        </p:txBody>
      </p:sp>
    </p:spTree>
    <p:extLst>
      <p:ext uri="{BB962C8B-B14F-4D97-AF65-F5344CB8AC3E}">
        <p14:creationId xmlns:p14="http://schemas.microsoft.com/office/powerpoint/2010/main" val="2404612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Сигурен сум дека досега сте го слушнале поимот безбедност на интернет, не сум сигурен колку имате познавање за дезинформации, но се надевам дека преку овој час ќе научите, така да без одолговлекување, знаеме дека денес светот е преполн со луѓе кои што го користат интернетот за различни цели, дали е тоа за контактирање меѓу луѓето, за игри, за учење, за работа, за откривавање нови работи и така натака.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2</a:t>
            </a:fld>
            <a:endParaRPr lang="en-US"/>
          </a:p>
        </p:txBody>
      </p:sp>
    </p:spTree>
    <p:extLst>
      <p:ext uri="{BB962C8B-B14F-4D97-AF65-F5344CB8AC3E}">
        <p14:creationId xmlns:p14="http://schemas.microsoft.com/office/powerpoint/2010/main" val="1232138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Дискусија: </a:t>
            </a:r>
            <a:r>
              <a:rPr lang="mk-MK" sz="1200" dirty="0">
                <a:effectLst/>
                <a:latin typeface="Calibri" panose="020F0502020204030204" pitchFamily="34" charset="0"/>
                <a:ea typeface="Calibri" panose="020F0502020204030204" pitchFamily="34" charset="0"/>
                <a:cs typeface="Times New Roman" panose="02020603050405020304" pitchFamily="18" charset="0"/>
              </a:rPr>
              <a:t>Како и возрасните така и децата го користат премногу интернетот, па така според вас децата за што најмногу го користат интернетот?</a:t>
            </a:r>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3</a:t>
            </a:fld>
            <a:endParaRPr lang="en-US"/>
          </a:p>
        </p:txBody>
      </p:sp>
    </p:spTree>
    <p:extLst>
      <p:ext uri="{BB962C8B-B14F-4D97-AF65-F5344CB8AC3E}">
        <p14:creationId xmlns:p14="http://schemas.microsoft.com/office/powerpoint/2010/main" val="3488684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Добро, значи како што рековте, можат да го користат за играње разни игри, за откривање работи по нивен интерес или за на училиште, за гледање на видеа, за постирање на слики и видеа, симнување на разни фајлови и апликации и друго, но сепак, интернетот знаат да го користат и небезбедно како за постирње на приватни информации, гледање на видеа непогодни за нивна возраст, симнување на разни игри непогодни за нивна возраст, постирање на слики и видеа со други луѓе без нивна дозвола и друго, па според тоа мислите ли дека вие го користите интернетот правилно и зошто? Како мислите дека правилно се користи интернетот? </a:t>
            </a:r>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5</a:t>
            </a:fld>
            <a:endParaRPr lang="en-US"/>
          </a:p>
        </p:txBody>
      </p:sp>
    </p:spTree>
    <p:extLst>
      <p:ext uri="{BB962C8B-B14F-4D97-AF65-F5344CB8AC3E}">
        <p14:creationId xmlns:p14="http://schemas.microsoft.com/office/powerpoint/2010/main" val="1892548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k-MK" dirty="0"/>
              <a:t>Дискусија: </a:t>
            </a:r>
            <a:r>
              <a:rPr lang="mk-MK" sz="1200" dirty="0">
                <a:effectLst/>
                <a:latin typeface="Calibri" panose="020F0502020204030204" pitchFamily="34" charset="0"/>
                <a:ea typeface="Calibri" panose="020F0502020204030204" pitchFamily="34" charset="0"/>
                <a:cs typeface="Times New Roman" panose="02020603050405020304" pitchFamily="18" charset="0"/>
              </a:rPr>
              <a:t>Дали знаете што е дигитален отпечаток?</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6</a:t>
            </a:fld>
            <a:endParaRPr lang="en-US"/>
          </a:p>
        </p:txBody>
      </p:sp>
    </p:spTree>
    <p:extLst>
      <p:ext uri="{BB962C8B-B14F-4D97-AF65-F5344CB8AC3E}">
        <p14:creationId xmlns:p14="http://schemas.microsoft.com/office/powerpoint/2010/main" val="597644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Нашиот дигитален отпечаток е креиран од работи како што се нашите постови на социјалните мрежи, сликите на кои сме оставале like или сме ги споделувале со другите, веб страните кои сме ги посетиле, видеата кои сме ги гледале на you tube итн...Така, треба да внимавате како го користите интернетот, да не го изложувате вашиот компјутер на злонамерни програми, да внимавате на вашите лични информации да не ги изложувате пред секого, одбегнувајте да ги постирате на разни социјални мрежи,  можете да правите копии од вашите битни информации за да ако добиете вируси сепак да бидат сочувани и друго.</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7</a:t>
            </a:fld>
            <a:endParaRPr lang="en-US"/>
          </a:p>
        </p:txBody>
      </p:sp>
    </p:spTree>
    <p:extLst>
      <p:ext uri="{BB962C8B-B14F-4D97-AF65-F5344CB8AC3E}">
        <p14:creationId xmlns:p14="http://schemas.microsoft.com/office/powerpoint/2010/main" val="1856102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100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Интернетот знае да биде доста не безбедно место. Додека сурфаме на интернет често знаеме да наидеме на неверодостојни информации познати како ,,ДЕЗИНФОРМАЦИИ</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mk-MK" sz="1800" dirty="0">
                <a:effectLst/>
                <a:latin typeface="Calibri" panose="020F0502020204030204" pitchFamily="34" charset="0"/>
                <a:ea typeface="Calibri" panose="020F0502020204030204" pitchFamily="34" charset="0"/>
                <a:cs typeface="Times New Roman" panose="02020603050405020304" pitchFamily="18" charset="0"/>
              </a:rPr>
              <a:t>. Дезинформациите всушност се информации кои се засновани на лажни заклучоци,факти и информации на кои ние лесно знаеме да им поверуваме.</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Дискусија: Знаете ли да ми наведете пример за дезинформација која сте ја слушнале, прочитале, виделе на вести и слично?</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12</a:t>
            </a:fld>
            <a:endParaRPr lang="en-US"/>
          </a:p>
        </p:txBody>
      </p:sp>
    </p:spTree>
    <p:extLst>
      <p:ext uri="{BB962C8B-B14F-4D97-AF65-F5344CB8AC3E}">
        <p14:creationId xmlns:p14="http://schemas.microsoft.com/office/powerpoint/2010/main" val="357350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100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Дискусија: Немаме некој сигурен начин како овие дезинформации да ги искорениме и да не ги сретнуваме повеќе на интернет, тие секогаш ке постојат сакале ние или не, но за почеток можеме да се обидеме да не потпаѓаме под ваквите ДЕЗИНФОРМАЦИИ и да ги сретнуваме во помал број.</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-Имате ли вие некои совети како да се справиме со дезинформациите?</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14</a:t>
            </a:fld>
            <a:endParaRPr lang="en-US"/>
          </a:p>
        </p:txBody>
      </p:sp>
    </p:spTree>
    <p:extLst>
      <p:ext uri="{BB962C8B-B14F-4D97-AF65-F5344CB8AC3E}">
        <p14:creationId xmlns:p14="http://schemas.microsoft.com/office/powerpoint/2010/main" val="3053304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Сите овие совети се клучни за справувањето со дезинформациите, а наше е дали од сега ке почнеме се почесто да ги практикуваме за безбедно да сурфаме на интернет и да не бидеме изложени на вакви измами.</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15</a:t>
            </a:fld>
            <a:endParaRPr lang="en-US"/>
          </a:p>
        </p:txBody>
      </p:sp>
    </p:spTree>
    <p:extLst>
      <p:ext uri="{BB962C8B-B14F-4D97-AF65-F5344CB8AC3E}">
        <p14:creationId xmlns:p14="http://schemas.microsoft.com/office/powerpoint/2010/main" val="4143526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Дискусија: Што е хакер?</a:t>
            </a:r>
          </a:p>
          <a:p>
            <a:pPr marL="0" marR="0" lvl="0" indent="0" algn="l" defTabSz="914400" rtl="0" eaLnBrk="1" fontAlgn="auto" latinLnBrk="0" hangingPunct="1">
              <a:lnSpc>
                <a:spcPct val="100000"/>
              </a:lnSpc>
              <a:spcBef>
                <a:spcPts val="0"/>
              </a:spcBef>
              <a:spcAft>
                <a:spcPts val="0"/>
              </a:spcAft>
              <a:buClrTx/>
              <a:buSzTx/>
              <a:buFontTx/>
              <a:buNone/>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Дури и да се справиме со дезинформациите не сме во целост безбедни додека сме на интернет. Сега навлегуваме во темната страна на интернетот. Тука се и хакерите. Хакерите се луѓе чија специјалност се компјутерите.Најчесто своето знаење го користи за злонамерни цели.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16</a:t>
            </a:fld>
            <a:endParaRPr lang="en-US"/>
          </a:p>
        </p:txBody>
      </p:sp>
    </p:spTree>
    <p:extLst>
      <p:ext uri="{BB962C8B-B14F-4D97-AF65-F5344CB8AC3E}">
        <p14:creationId xmlns:p14="http://schemas.microsoft.com/office/powerpoint/2010/main" val="340576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Дискусија: Што е фишинг?</a:t>
            </a:r>
          </a:p>
          <a:p>
            <a:pPr marL="0" marR="0" lvl="0" indent="0" algn="l" defTabSz="914400" rtl="0" eaLnBrk="1" fontAlgn="auto" latinLnBrk="0" hangingPunct="1">
              <a:lnSpc>
                <a:spcPct val="100000"/>
              </a:lnSpc>
              <a:spcBef>
                <a:spcPts val="0"/>
              </a:spcBef>
              <a:spcAft>
                <a:spcPts val="0"/>
              </a:spcAft>
              <a:buClrTx/>
              <a:buSzTx/>
              <a:buFontTx/>
              <a:buNone/>
              <a:tabLst/>
              <a:defRPr/>
            </a:pPr>
            <a:r>
              <a:rPr lang="mk-MK" sz="1800" dirty="0">
                <a:effectLst/>
                <a:latin typeface="Calibri" panose="020F0502020204030204" pitchFamily="34" charset="0"/>
                <a:ea typeface="Calibri" panose="020F0502020204030204" pitchFamily="34" charset="0"/>
                <a:cs typeface="Times New Roman" panose="02020603050405020304" pitchFamily="18" charset="0"/>
              </a:rPr>
              <a:t>Фишинг е напад кој им служи на хакерите да ни украдат некоја битна информација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mk-MK" sz="1800" dirty="0">
                <a:effectLst/>
                <a:latin typeface="Calibri" panose="020F0502020204030204" pitchFamily="34" charset="0"/>
                <a:ea typeface="Calibri" panose="020F0502020204030204" pitchFamily="34" charset="0"/>
                <a:cs typeface="Times New Roman" panose="02020603050405020304" pitchFamily="18" charset="0"/>
              </a:rPr>
              <a:t>корисничко име, лозинка, банкарска сметка...</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18</a:t>
            </a:fld>
            <a:endParaRPr lang="en-US"/>
          </a:p>
        </p:txBody>
      </p:sp>
    </p:spTree>
    <p:extLst>
      <p:ext uri="{BB962C8B-B14F-4D97-AF65-F5344CB8AC3E}">
        <p14:creationId xmlns:p14="http://schemas.microsoft.com/office/powerpoint/2010/main" val="1191234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Цели на фишинг намадите:</a:t>
            </a:r>
          </a:p>
          <a:p>
            <a:pPr marL="0" marR="0">
              <a:lnSpc>
                <a:spcPct val="115000"/>
              </a:lnSpc>
              <a:spcBef>
                <a:spcPts val="0"/>
              </a:spcBef>
              <a:spcAft>
                <a:spcPts val="100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 -Со енкриптирање на податоци тој може да ни влезе во компјутер за кратко време и да ни побара многу повеќе информации, но ние можеме да се справиме од тоа со помош на еден клуч наречен „декрипциски клуч“ со цел      да ги вратиме изгубените информации.</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mk-MK" sz="1800" dirty="0">
                <a:effectLst/>
                <a:latin typeface="Calibri" panose="020F0502020204030204" pitchFamily="34" charset="0"/>
                <a:ea typeface="Calibri" panose="020F0502020204030204" pitchFamily="34" charset="0"/>
                <a:cs typeface="Times New Roman" panose="02020603050405020304" pitchFamily="18" charset="0"/>
              </a:rPr>
              <a:t>   - Доколку нашиот компјутер е полн со вируси тие можат да го користат за понатамошни напади</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19</a:t>
            </a:fld>
            <a:endParaRPr lang="en-US"/>
          </a:p>
        </p:txBody>
      </p:sp>
    </p:spTree>
    <p:extLst>
      <p:ext uri="{BB962C8B-B14F-4D97-AF65-F5344CB8AC3E}">
        <p14:creationId xmlns:p14="http://schemas.microsoft.com/office/powerpoint/2010/main" val="842024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Дискусија: Што мислите како да се справиме со фишингот?</a:t>
            </a:r>
            <a:endParaRPr lang="en-US" dirty="0"/>
          </a:p>
        </p:txBody>
      </p:sp>
      <p:sp>
        <p:nvSpPr>
          <p:cNvPr id="4" name="Slide Number Placeholder 3"/>
          <p:cNvSpPr>
            <a:spLocks noGrp="1"/>
          </p:cNvSpPr>
          <p:nvPr>
            <p:ph type="sldNum" sz="quarter" idx="5"/>
          </p:nvPr>
        </p:nvSpPr>
        <p:spPr/>
        <p:txBody>
          <a:bodyPr/>
          <a:lstStyle/>
          <a:p>
            <a:fld id="{3F7394C6-4E37-4D62-92E2-BF7ABAF2D86A}" type="slidenum">
              <a:rPr lang="en-US" smtClean="0"/>
              <a:t>20</a:t>
            </a:fld>
            <a:endParaRPr lang="en-US"/>
          </a:p>
        </p:txBody>
      </p:sp>
    </p:spTree>
    <p:extLst>
      <p:ext uri="{BB962C8B-B14F-4D97-AF65-F5344CB8AC3E}">
        <p14:creationId xmlns:p14="http://schemas.microsoft.com/office/powerpoint/2010/main" val="2336589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E489F8DA-EAA3-4BEB-AF68-77995FFB6244}" type="datetimeFigureOut">
              <a:rPr lang="en-US" smtClean="0"/>
              <a:t>3/16/2022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91475" y="6429375"/>
            <a:ext cx="876300" cy="292100"/>
          </a:xfrm>
        </p:spPr>
        <p:txBody>
          <a:bodyPr/>
          <a:lstStyle/>
          <a:p>
            <a:fld id="{10F651D5-1E23-442E-8607-978B59B4670C}" type="slidenum">
              <a:rPr lang="en-US" smtClean="0"/>
              <a:t>‹#›</a:t>
            </a:fld>
            <a:endParaRPr lang="en-US"/>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E489F8DA-EAA3-4BEB-AF68-77995FFB6244}" type="datetimeFigureOut">
              <a:rPr lang="en-US" smtClean="0"/>
              <a:t>3/16/2022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651D5-1E23-442E-8607-978B59B4670C}" type="slidenum">
              <a:rPr lang="en-US" smtClean="0"/>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E489F8DA-EAA3-4BEB-AF68-77995FFB6244}" type="datetimeFigureOut">
              <a:rPr lang="en-US" smtClean="0"/>
              <a:t>3/16/2022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651D5-1E23-442E-8607-978B59B4670C}" type="slidenum">
              <a:rPr lang="en-US" smtClean="0"/>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489F8DA-EAA3-4BEB-AF68-77995FFB6244}" type="datetimeFigureOut">
              <a:rPr lang="en-US" smtClean="0"/>
              <a:t>3/16/2022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651D5-1E23-442E-8607-978B59B4670C}" type="slidenum">
              <a:rPr lang="en-US" smtClean="0"/>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E489F8DA-EAA3-4BEB-AF68-77995FFB6244}" type="datetimeFigureOut">
              <a:rPr lang="en-US" smtClean="0"/>
              <a:t>3/16/2022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F651D5-1E23-442E-8607-978B59B4670C}" type="slidenum">
              <a:rPr lang="en-US" smtClean="0"/>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E489F8DA-EAA3-4BEB-AF68-77995FFB6244}" type="datetimeFigureOut">
              <a:rPr lang="en-US" smtClean="0"/>
              <a:t>3/16/2022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F651D5-1E23-442E-8607-978B59B4670C}" type="slidenum">
              <a:rPr lang="en-US" smtClean="0"/>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89F8DA-EAA3-4BEB-AF68-77995FFB6244}" type="datetimeFigureOut">
              <a:rPr lang="en-US" smtClean="0"/>
              <a:t>3/16/2022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F651D5-1E23-442E-8607-978B59B467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E489F8DA-EAA3-4BEB-AF68-77995FFB6244}" type="datetimeFigureOut">
              <a:rPr lang="en-US" smtClean="0"/>
              <a:t>3/16/2022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651D5-1E23-442E-8607-978B59B4670C}" type="slidenum">
              <a:rPr lang="en-US" smtClean="0"/>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E489F8DA-EAA3-4BEB-AF68-77995FFB6244}" type="datetimeFigureOut">
              <a:rPr lang="en-US" smtClean="0"/>
              <a:t>3/16/2022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651D5-1E23-442E-8607-978B59B4670C}" type="slidenum">
              <a:rPr lang="en-US" smtClean="0"/>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89F8DA-EAA3-4BEB-AF68-77995FFB6244}" type="datetimeFigureOut">
              <a:rPr lang="en-US" smtClean="0"/>
              <a:t>3/16/2022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651D5-1E23-442E-8607-978B59B467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89F8DA-EAA3-4BEB-AF68-77995FFB6244}" type="datetimeFigureOut">
              <a:rPr lang="en-US" smtClean="0"/>
              <a:t>3/16/2022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651D5-1E23-442E-8607-978B59B467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E489F8DA-EAA3-4BEB-AF68-77995FFB6244}" type="datetimeFigureOut">
              <a:rPr lang="en-US" smtClean="0"/>
              <a:t>3/16/2022</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10F651D5-1E23-442E-8607-978B59B467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0391" y="2133600"/>
            <a:ext cx="5120640" cy="2304288"/>
          </a:xfrm>
        </p:spPr>
        <p:txBody>
          <a:bodyPr>
            <a:normAutofit fontScale="90000"/>
          </a:bodyPr>
          <a:lstStyle/>
          <a:p>
            <a:r>
              <a:rPr lang="mk-MK" dirty="0"/>
              <a:t>Б</a:t>
            </a:r>
            <a:r>
              <a:rPr lang="en-US" dirty="0"/>
              <a:t>e</a:t>
            </a:r>
            <a:r>
              <a:rPr lang="mk-MK" dirty="0"/>
              <a:t>збедност на интернет и справување со Дезинформации</a:t>
            </a:r>
            <a:endParaRPr lang="en-US" dirty="0"/>
          </a:p>
        </p:txBody>
      </p:sp>
      <p:sp>
        <p:nvSpPr>
          <p:cNvPr id="3" name="Title 1">
            <a:extLst>
              <a:ext uri="{FF2B5EF4-FFF2-40B4-BE49-F238E27FC236}">
                <a16:creationId xmlns:a16="http://schemas.microsoft.com/office/drawing/2014/main" id="{07D52E7E-C69F-44ED-B64D-CCEAE2068275}"/>
              </a:ext>
            </a:extLst>
          </p:cNvPr>
          <p:cNvSpPr txBox="1">
            <a:spLocks/>
          </p:cNvSpPr>
          <p:nvPr/>
        </p:nvSpPr>
        <p:spPr>
          <a:xfrm>
            <a:off x="3505200" y="4267200"/>
            <a:ext cx="5334000" cy="2304288"/>
          </a:xfrm>
          <a:prstGeom prst="rect">
            <a:avLst/>
          </a:prstGeom>
        </p:spPr>
        <p:txBody>
          <a:bodyPr vert="horz" lIns="91440" tIns="45720" rIns="91440" bIns="45720" rtlCol="0" anchor="b" anchorCtr="0">
            <a:normAutofit fontScale="97500"/>
          </a:bodyPr>
          <a:lstStyle>
            <a:lvl1pPr algn="l" defTabSz="914400" rtl="0" eaLnBrk="1" latinLnBrk="0" hangingPunct="1">
              <a:spcBef>
                <a:spcPts val="400"/>
              </a:spcBef>
              <a:buNone/>
              <a:defRPr sz="4000" b="0" kern="1200" cap="all" spc="0" baseline="0">
                <a:solidFill>
                  <a:schemeClr val="tx2"/>
                </a:solidFill>
                <a:latin typeface="+mj-lt"/>
                <a:ea typeface="+mj-ea"/>
                <a:cs typeface="Tunga" pitchFamily="2"/>
              </a:defRPr>
            </a:lvl1pPr>
          </a:lstStyle>
          <a:p>
            <a:pPr algn="r"/>
            <a:r>
              <a:rPr lang="mk-MK" sz="2000" dirty="0"/>
              <a:t>Даријан Јакимовски</a:t>
            </a:r>
          </a:p>
          <a:p>
            <a:pPr algn="r"/>
            <a:r>
              <a:rPr lang="mk-MK" sz="2000" dirty="0"/>
              <a:t>Теодора Стојчевска</a:t>
            </a:r>
          </a:p>
          <a:p>
            <a:pPr algn="r"/>
            <a:r>
              <a:rPr lang="mk-MK" sz="2000" dirty="0"/>
              <a:t>Кристијан Матески</a:t>
            </a:r>
          </a:p>
          <a:p>
            <a:pPr algn="r"/>
            <a:r>
              <a:rPr lang="mk-MK" sz="2000" dirty="0"/>
              <a:t>ООУ „Крсте мисирков“  Скопје</a:t>
            </a:r>
          </a:p>
          <a:p>
            <a:pPr algn="r"/>
            <a:r>
              <a:rPr lang="mk-MK" sz="1600" dirty="0"/>
              <a:t>Ментори: Маја Виденовиќ и фросина алексовска</a:t>
            </a:r>
            <a:endParaRPr lang="en-US" sz="1600" dirty="0"/>
          </a:p>
        </p:txBody>
      </p:sp>
    </p:spTree>
    <p:extLst>
      <p:ext uri="{BB962C8B-B14F-4D97-AF65-F5344CB8AC3E}">
        <p14:creationId xmlns:p14="http://schemas.microsoft.com/office/powerpoint/2010/main" val="644318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9425" y="609600"/>
            <a:ext cx="8634095" cy="584775"/>
          </a:xfrm>
          <a:prstGeom prst="rect">
            <a:avLst/>
          </a:prstGeom>
          <a:noFill/>
        </p:spPr>
        <p:txBody>
          <a:bodyPr wrap="none" rtlCol="0">
            <a:spAutoFit/>
          </a:bodyPr>
          <a:lstStyle/>
          <a:p>
            <a:r>
              <a:rPr lang="ru-RU" sz="3200" b="1" dirty="0"/>
              <a:t>Целиот свет е преполн со интернет корисници</a:t>
            </a:r>
          </a:p>
        </p:txBody>
      </p:sp>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873" y="1768656"/>
            <a:ext cx="3505200" cy="2541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616256"/>
            <a:ext cx="261937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673656"/>
            <a:ext cx="212407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152400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43873" y="4511856"/>
            <a:ext cx="3505199"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0"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70494" y="3978456"/>
            <a:ext cx="246697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2773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2819400"/>
            <a:ext cx="6603090" cy="1077218"/>
          </a:xfrm>
          <a:prstGeom prst="rect">
            <a:avLst/>
          </a:prstGeom>
          <a:noFill/>
        </p:spPr>
        <p:txBody>
          <a:bodyPr wrap="none" rtlCol="0">
            <a:spAutoFit/>
          </a:bodyPr>
          <a:lstStyle/>
          <a:p>
            <a:pPr algn="ctr"/>
            <a:r>
              <a:rPr lang="mk-MK" sz="3200" dirty="0">
                <a:solidFill>
                  <a:schemeClr val="accent1">
                    <a:lumMod val="75000"/>
                  </a:schemeClr>
                </a:solidFill>
              </a:rPr>
              <a:t>За што најмногу го користат децата</a:t>
            </a:r>
          </a:p>
          <a:p>
            <a:pPr algn="ctr"/>
            <a:r>
              <a:rPr lang="mk-MK" sz="3200" dirty="0">
                <a:solidFill>
                  <a:schemeClr val="accent1">
                    <a:lumMod val="75000"/>
                  </a:schemeClr>
                </a:solidFill>
              </a:rPr>
              <a:t> интернетот</a:t>
            </a:r>
            <a:r>
              <a:rPr lang="en-US" sz="3200" dirty="0">
                <a:solidFill>
                  <a:schemeClr val="accent1">
                    <a:lumMod val="75000"/>
                  </a:schemeClr>
                </a:solidFill>
              </a:rPr>
              <a:t>?</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24315"/>
            <a:ext cx="3124200" cy="1742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5314" y="624316"/>
            <a:ext cx="2874286" cy="1742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874" y="4535384"/>
            <a:ext cx="3150326" cy="1871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55314" y="4535384"/>
            <a:ext cx="2874286" cy="1871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7746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7015" y="4558443"/>
            <a:ext cx="2537693" cy="1569660"/>
          </a:xfrm>
          <a:prstGeom prst="rect">
            <a:avLst/>
          </a:prstGeom>
          <a:noFill/>
        </p:spPr>
        <p:txBody>
          <a:bodyPr wrap="square" rtlCol="0">
            <a:spAutoFit/>
          </a:bodyPr>
          <a:lstStyle/>
          <a:p>
            <a:pPr algn="ctr"/>
            <a:r>
              <a:rPr lang="ru-RU" sz="2400" b="1" dirty="0"/>
              <a:t>Ставање слики и информации на социјалните мрежи</a:t>
            </a:r>
          </a:p>
        </p:txBody>
      </p:sp>
      <p:sp>
        <p:nvSpPr>
          <p:cNvPr id="6" name="TextBox 5"/>
          <p:cNvSpPr txBox="1"/>
          <p:nvPr/>
        </p:nvSpPr>
        <p:spPr>
          <a:xfrm>
            <a:off x="3450265" y="1740572"/>
            <a:ext cx="2717768" cy="461665"/>
          </a:xfrm>
          <a:prstGeom prst="rect">
            <a:avLst/>
          </a:prstGeom>
          <a:noFill/>
        </p:spPr>
        <p:txBody>
          <a:bodyPr wrap="square" rtlCol="0">
            <a:spAutoFit/>
          </a:bodyPr>
          <a:lstStyle/>
          <a:p>
            <a:pPr algn="ctr"/>
            <a:r>
              <a:rPr lang="ru-RU" sz="2400" b="1" dirty="0"/>
              <a:t>Играње игри</a:t>
            </a:r>
          </a:p>
        </p:txBody>
      </p:sp>
      <p:cxnSp>
        <p:nvCxnSpPr>
          <p:cNvPr id="8" name="Straight Arrow Connector 7"/>
          <p:cNvCxnSpPr/>
          <p:nvPr/>
        </p:nvCxnSpPr>
        <p:spPr>
          <a:xfrm flipH="1">
            <a:off x="3028704" y="5486598"/>
            <a:ext cx="609600" cy="22875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Straight Arrow Connector 9"/>
          <p:cNvCxnSpPr/>
          <p:nvPr/>
        </p:nvCxnSpPr>
        <p:spPr>
          <a:xfrm flipH="1" flipV="1">
            <a:off x="2512292" y="3412873"/>
            <a:ext cx="437079" cy="12385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flipV="1">
            <a:off x="6477000" y="3398600"/>
            <a:ext cx="533400" cy="1381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TextBox 12"/>
          <p:cNvSpPr txBox="1"/>
          <p:nvPr/>
        </p:nvSpPr>
        <p:spPr>
          <a:xfrm>
            <a:off x="6929599" y="2690095"/>
            <a:ext cx="2085109" cy="830997"/>
          </a:xfrm>
          <a:prstGeom prst="rect">
            <a:avLst/>
          </a:prstGeom>
          <a:noFill/>
        </p:spPr>
        <p:txBody>
          <a:bodyPr wrap="square" rtlCol="0">
            <a:spAutoFit/>
          </a:bodyPr>
          <a:lstStyle/>
          <a:p>
            <a:pPr algn="ctr"/>
            <a:r>
              <a:rPr lang="ru-RU" sz="2400" b="1" dirty="0"/>
              <a:t>Инсталирање апликации</a:t>
            </a:r>
          </a:p>
        </p:txBody>
      </p:sp>
      <p:cxnSp>
        <p:nvCxnSpPr>
          <p:cNvPr id="15" name="Straight Arrow Connector 14"/>
          <p:cNvCxnSpPr/>
          <p:nvPr/>
        </p:nvCxnSpPr>
        <p:spPr>
          <a:xfrm>
            <a:off x="6064378" y="5486598"/>
            <a:ext cx="533400" cy="15224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6" name="TextBox 15"/>
          <p:cNvSpPr txBox="1"/>
          <p:nvPr/>
        </p:nvSpPr>
        <p:spPr>
          <a:xfrm>
            <a:off x="100918" y="804382"/>
            <a:ext cx="9055684" cy="584775"/>
          </a:xfrm>
          <a:prstGeom prst="rect">
            <a:avLst/>
          </a:prstGeom>
          <a:noFill/>
        </p:spPr>
        <p:txBody>
          <a:bodyPr wrap="none" rtlCol="0">
            <a:spAutoFit/>
          </a:bodyPr>
          <a:lstStyle/>
          <a:p>
            <a:r>
              <a:rPr lang="mk-MK" sz="3200" b="1" dirty="0"/>
              <a:t>За што најмногу го користат децата интернетот?</a:t>
            </a:r>
            <a:endParaRPr lang="en-US" sz="3200" b="1" dirty="0"/>
          </a:p>
        </p:txBody>
      </p:sp>
      <p:sp>
        <p:nvSpPr>
          <p:cNvPr id="17" name="TextBox 16"/>
          <p:cNvSpPr txBox="1"/>
          <p:nvPr/>
        </p:nvSpPr>
        <p:spPr>
          <a:xfrm>
            <a:off x="272367" y="2705730"/>
            <a:ext cx="2209800" cy="830997"/>
          </a:xfrm>
          <a:prstGeom prst="rect">
            <a:avLst/>
          </a:prstGeom>
          <a:noFill/>
        </p:spPr>
        <p:txBody>
          <a:bodyPr wrap="square" rtlCol="0">
            <a:spAutoFit/>
          </a:bodyPr>
          <a:lstStyle/>
          <a:p>
            <a:pPr algn="ctr"/>
            <a:r>
              <a:rPr lang="mk-MK" sz="2400" b="1" dirty="0"/>
              <a:t>Гледање </a:t>
            </a:r>
            <a:r>
              <a:rPr lang="en-US" sz="2400" b="1" dirty="0"/>
              <a:t>You Tube</a:t>
            </a:r>
            <a:r>
              <a:rPr lang="mk-MK" sz="2400" b="1" dirty="0"/>
              <a:t> видеа</a:t>
            </a:r>
            <a:endParaRPr lang="en-US" sz="2400" b="1" dirty="0"/>
          </a:p>
        </p:txBody>
      </p:sp>
      <p:sp>
        <p:nvSpPr>
          <p:cNvPr id="19" name="TextBox 18"/>
          <p:cNvSpPr txBox="1"/>
          <p:nvPr/>
        </p:nvSpPr>
        <p:spPr>
          <a:xfrm>
            <a:off x="-47664" y="4490365"/>
            <a:ext cx="3476664" cy="1569660"/>
          </a:xfrm>
          <a:prstGeom prst="rect">
            <a:avLst/>
          </a:prstGeom>
          <a:noFill/>
        </p:spPr>
        <p:txBody>
          <a:bodyPr wrap="square" rtlCol="0">
            <a:spAutoFit/>
          </a:bodyPr>
          <a:lstStyle/>
          <a:p>
            <a:pPr algn="ctr"/>
            <a:r>
              <a:rPr lang="mk-MK" sz="2400" b="1" dirty="0"/>
              <a:t>Истражување за да дознаат некои информации потребни за во училиште</a:t>
            </a:r>
            <a:endParaRPr lang="en-US" sz="2400" b="1" dirty="0"/>
          </a:p>
        </p:txBody>
      </p:sp>
      <p:cxnSp>
        <p:nvCxnSpPr>
          <p:cNvPr id="21" name="Straight Arrow Connector 20"/>
          <p:cNvCxnSpPr/>
          <p:nvPr/>
        </p:nvCxnSpPr>
        <p:spPr>
          <a:xfrm flipV="1">
            <a:off x="4854797" y="2516732"/>
            <a:ext cx="14021" cy="5888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3281722"/>
            <a:ext cx="2819399"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765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19400"/>
            <a:ext cx="8591550" cy="1066800"/>
          </a:xfrm>
        </p:spPr>
        <p:txBody>
          <a:bodyPr>
            <a:normAutofit fontScale="90000"/>
          </a:bodyPr>
          <a:lstStyle/>
          <a:p>
            <a:pPr algn="ctr"/>
            <a:r>
              <a:rPr lang="mk-MK" dirty="0"/>
              <a:t>ДАЛИ МИСЛИТЕ ДЕКА ПРАВИЛНО И БЕЗБЕДНО ГО КОРИСТИТЕ ИНТЕРНЕТОТ?</a:t>
            </a:r>
            <a:endParaRPr lang="en-US" dirty="0"/>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68" y="685800"/>
            <a:ext cx="3180633"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685801"/>
            <a:ext cx="27432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867" y="4648200"/>
            <a:ext cx="3180633"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4648200"/>
            <a:ext cx="2743200"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5977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864656"/>
            <a:ext cx="6708888" cy="584775"/>
          </a:xfrm>
          <a:prstGeom prst="rect">
            <a:avLst/>
          </a:prstGeom>
          <a:noFill/>
        </p:spPr>
        <p:txBody>
          <a:bodyPr wrap="none" rtlCol="0">
            <a:spAutoFit/>
          </a:bodyPr>
          <a:lstStyle/>
          <a:p>
            <a:pPr algn="ctr"/>
            <a:r>
              <a:rPr lang="mk-MK" sz="3200" dirty="0"/>
              <a:t>Што знаете за дигитален отпечаток?</a:t>
            </a:r>
            <a:endParaRPr lang="en-US" sz="32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78971"/>
            <a:ext cx="2590800" cy="17272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0" y="4343400"/>
            <a:ext cx="2895600" cy="196691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343400"/>
            <a:ext cx="2590800" cy="1966912"/>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9750" y="478971"/>
            <a:ext cx="3067050" cy="1727200"/>
          </a:xfrm>
          <a:prstGeom prst="rect">
            <a:avLst/>
          </a:prstGeom>
        </p:spPr>
      </p:pic>
    </p:spTree>
    <p:extLst>
      <p:ext uri="{BB962C8B-B14F-4D97-AF65-F5344CB8AC3E}">
        <p14:creationId xmlns:p14="http://schemas.microsoft.com/office/powerpoint/2010/main" val="3577638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7830"/>
            <a:ext cx="7924800" cy="830997"/>
          </a:xfrm>
          <a:prstGeom prst="rect">
            <a:avLst/>
          </a:prstGeom>
          <a:noFill/>
        </p:spPr>
        <p:txBody>
          <a:bodyPr wrap="square" rtlCol="0">
            <a:spAutoFit/>
          </a:bodyPr>
          <a:lstStyle/>
          <a:p>
            <a:pPr algn="just"/>
            <a:r>
              <a:rPr lang="mk-MK" sz="2400" dirty="0"/>
              <a:t>Дигитален  отпечаток е трага која секој човек ја остава зад себе додека е на интернет. </a:t>
            </a:r>
            <a:endParaRPr lang="en-US" sz="2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3935228"/>
            <a:ext cx="2590800" cy="17272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2" y="3935228"/>
            <a:ext cx="2447925" cy="1727200"/>
          </a:xfrm>
          <a:prstGeom prst="rect">
            <a:avLst/>
          </a:prstGeom>
        </p:spPr>
      </p:pic>
      <p:sp>
        <p:nvSpPr>
          <p:cNvPr id="5" name="TextBox 4"/>
          <p:cNvSpPr txBox="1"/>
          <p:nvPr/>
        </p:nvSpPr>
        <p:spPr>
          <a:xfrm>
            <a:off x="2546016" y="879566"/>
            <a:ext cx="3975768" cy="584775"/>
          </a:xfrm>
          <a:prstGeom prst="rect">
            <a:avLst/>
          </a:prstGeom>
          <a:noFill/>
        </p:spPr>
        <p:txBody>
          <a:bodyPr wrap="none" rtlCol="0">
            <a:spAutoFit/>
          </a:bodyPr>
          <a:lstStyle/>
          <a:p>
            <a:r>
              <a:rPr lang="mk-MK" sz="3200" dirty="0"/>
              <a:t>Дигитален отпечаток</a:t>
            </a:r>
            <a:endParaRPr lang="en-US" sz="3200" dirty="0"/>
          </a:p>
        </p:txBody>
      </p:sp>
    </p:spTree>
    <p:extLst>
      <p:ext uri="{BB962C8B-B14F-4D97-AF65-F5344CB8AC3E}">
        <p14:creationId xmlns:p14="http://schemas.microsoft.com/office/powerpoint/2010/main" val="2692336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4016"/>
          <a:stretch/>
        </p:blipFill>
        <p:spPr>
          <a:xfrm>
            <a:off x="533400" y="744582"/>
            <a:ext cx="3429000" cy="5351418"/>
          </a:xfrm>
          <a:prstGeom prst="rect">
            <a:avLst/>
          </a:prstGeom>
        </p:spPr>
      </p:pic>
      <p:sp>
        <p:nvSpPr>
          <p:cNvPr id="4" name="TextBox 3"/>
          <p:cNvSpPr txBox="1"/>
          <p:nvPr/>
        </p:nvSpPr>
        <p:spPr>
          <a:xfrm>
            <a:off x="4419600" y="2635461"/>
            <a:ext cx="4114800" cy="1569660"/>
          </a:xfrm>
          <a:prstGeom prst="rect">
            <a:avLst/>
          </a:prstGeom>
          <a:noFill/>
        </p:spPr>
        <p:txBody>
          <a:bodyPr wrap="square" rtlCol="0">
            <a:spAutoFit/>
          </a:bodyPr>
          <a:lstStyle/>
          <a:p>
            <a:pPr marL="285750" indent="-285750" algn="ctr">
              <a:buFont typeface="Arial" pitchFamily="34" charset="0"/>
              <a:buChar char="•"/>
            </a:pPr>
            <a:r>
              <a:rPr lang="mk-MK" sz="2400" dirty="0"/>
              <a:t>Сите активности кои што ги имаме на интернет се сочувани во историјата на ВЕБ пребарувачот. </a:t>
            </a:r>
            <a:endParaRPr lang="en-US" sz="2400" dirty="0"/>
          </a:p>
        </p:txBody>
      </p:sp>
    </p:spTree>
    <p:extLst>
      <p:ext uri="{BB962C8B-B14F-4D97-AF65-F5344CB8AC3E}">
        <p14:creationId xmlns:p14="http://schemas.microsoft.com/office/powerpoint/2010/main" val="1046737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729"/>
          <a:stretch/>
        </p:blipFill>
        <p:spPr>
          <a:xfrm>
            <a:off x="380998" y="762000"/>
            <a:ext cx="3352801" cy="5334000"/>
          </a:xfrm>
          <a:prstGeom prst="rect">
            <a:avLst/>
          </a:prstGeom>
        </p:spPr>
      </p:pic>
      <p:sp>
        <p:nvSpPr>
          <p:cNvPr id="3" name="TextBox 2"/>
          <p:cNvSpPr txBox="1"/>
          <p:nvPr/>
        </p:nvSpPr>
        <p:spPr>
          <a:xfrm>
            <a:off x="3733799" y="2274838"/>
            <a:ext cx="5277394" cy="2308324"/>
          </a:xfrm>
          <a:prstGeom prst="rect">
            <a:avLst/>
          </a:prstGeom>
          <a:noFill/>
        </p:spPr>
        <p:txBody>
          <a:bodyPr wrap="square" rtlCol="0">
            <a:spAutoFit/>
          </a:bodyPr>
          <a:lstStyle/>
          <a:p>
            <a:pPr marL="285750" indent="-285750" algn="ctr">
              <a:buFont typeface="Arial" pitchFamily="34" charset="0"/>
              <a:buChar char="•"/>
            </a:pPr>
            <a:r>
              <a:rPr lang="mk-MK" sz="2400" dirty="0"/>
              <a:t>Посебно е корисно да се избрише историјата на пребарувањето, како и колачињата на пребауваните страни, корисничките имиња и лозинки, особено доколку сме користеле некој јавен уред.</a:t>
            </a:r>
            <a:endParaRPr lang="en-US" sz="2400" dirty="0"/>
          </a:p>
        </p:txBody>
      </p:sp>
    </p:spTree>
    <p:extLst>
      <p:ext uri="{BB962C8B-B14F-4D97-AF65-F5344CB8AC3E}">
        <p14:creationId xmlns:p14="http://schemas.microsoft.com/office/powerpoint/2010/main" val="1622507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2917" r="23155"/>
          <a:stretch/>
        </p:blipFill>
        <p:spPr>
          <a:xfrm>
            <a:off x="457200" y="1539393"/>
            <a:ext cx="3429000" cy="3352800"/>
          </a:xfrm>
          <a:prstGeom prst="rect">
            <a:avLst/>
          </a:prstGeom>
        </p:spPr>
      </p:pic>
      <p:sp>
        <p:nvSpPr>
          <p:cNvPr id="5" name="TextBox 4"/>
          <p:cNvSpPr txBox="1"/>
          <p:nvPr/>
        </p:nvSpPr>
        <p:spPr>
          <a:xfrm>
            <a:off x="4038600" y="1845205"/>
            <a:ext cx="5105400" cy="3046988"/>
          </a:xfrm>
          <a:prstGeom prst="rect">
            <a:avLst/>
          </a:prstGeom>
          <a:noFill/>
        </p:spPr>
        <p:txBody>
          <a:bodyPr wrap="square" rtlCol="0">
            <a:spAutoFit/>
          </a:bodyPr>
          <a:lstStyle/>
          <a:p>
            <a:pPr marL="342900" indent="-342900" algn="ctr">
              <a:buFont typeface="Arial" pitchFamily="34" charset="0"/>
              <a:buChar char="•"/>
            </a:pPr>
            <a:r>
              <a:rPr lang="mk-MK" sz="2400" dirty="0"/>
              <a:t>Доколку сте во можност користете</a:t>
            </a:r>
            <a:r>
              <a:rPr lang="en-US" sz="2400" dirty="0"/>
              <a:t> </a:t>
            </a:r>
            <a:r>
              <a:rPr lang="mk-MK" sz="2400" dirty="0"/>
              <a:t>го веб пребарувачот  </a:t>
            </a:r>
            <a:r>
              <a:rPr lang="en-US" sz="2400" dirty="0"/>
              <a:t>incognito</a:t>
            </a:r>
            <a:r>
              <a:rPr lang="mk-MK" sz="2400" dirty="0"/>
              <a:t>.Така историјата на вашето пребарување, колачињата и податоците од веб страните, како и информациите кои ги имате внесено нема да бидат сочувани</a:t>
            </a:r>
            <a:r>
              <a:rPr lang="mk-MK" dirty="0"/>
              <a:t>.</a:t>
            </a:r>
            <a:endParaRPr lang="en-US" dirty="0"/>
          </a:p>
        </p:txBody>
      </p:sp>
    </p:spTree>
    <p:extLst>
      <p:ext uri="{BB962C8B-B14F-4D97-AF65-F5344CB8AC3E}">
        <p14:creationId xmlns:p14="http://schemas.microsoft.com/office/powerpoint/2010/main" val="3337327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305800" cy="3816429"/>
          </a:xfrm>
          <a:prstGeom prst="rect">
            <a:avLst/>
          </a:prstGeom>
          <a:noFill/>
        </p:spPr>
        <p:txBody>
          <a:bodyPr wrap="square" rtlCol="0">
            <a:spAutoFit/>
          </a:bodyPr>
          <a:lstStyle/>
          <a:p>
            <a:r>
              <a:rPr lang="mk-MK" sz="3200" b="1" dirty="0"/>
              <a:t>Еве неколку совети за безбедно користење на интернетот</a:t>
            </a:r>
            <a:r>
              <a:rPr lang="en-US" sz="3200" b="1" dirty="0"/>
              <a:t>:</a:t>
            </a:r>
            <a:endParaRPr lang="mk-MK" sz="3200" b="1" dirty="0"/>
          </a:p>
          <a:p>
            <a:endParaRPr lang="mk-MK" sz="1000" b="1" dirty="0"/>
          </a:p>
          <a:p>
            <a:pPr marL="342900" indent="-342900">
              <a:buFont typeface="Arial" pitchFamily="34" charset="0"/>
              <a:buChar char="•"/>
            </a:pPr>
            <a:r>
              <a:rPr lang="mk-MK" sz="2400" dirty="0"/>
              <a:t>Внимавајте да не ги оставате онлајн вашите лични податоци</a:t>
            </a:r>
            <a:r>
              <a:rPr lang="en-US" sz="2400" dirty="0"/>
              <a:t>;</a:t>
            </a:r>
            <a:endParaRPr lang="mk-MK" sz="2400" dirty="0"/>
          </a:p>
          <a:p>
            <a:pPr marL="342900" indent="-342900">
              <a:buFont typeface="Arial" pitchFamily="34" charset="0"/>
              <a:buChar char="•"/>
            </a:pPr>
            <a:r>
              <a:rPr lang="mk-MK" sz="2400" dirty="0"/>
              <a:t>Редовно правете копии на сите информации во вашиот компјутер. Ако тој се зарази со вируси, сеуште ке ги имате сочувано вашите важни податоци</a:t>
            </a:r>
            <a:r>
              <a:rPr lang="en-US" sz="2400" dirty="0"/>
              <a:t>;</a:t>
            </a:r>
            <a:endParaRPr lang="mk-MK" sz="2400" dirty="0"/>
          </a:p>
          <a:p>
            <a:pPr marL="342900" indent="-342900">
              <a:buFont typeface="Arial" pitchFamily="34" charset="0"/>
              <a:buChar char="•"/>
            </a:pPr>
            <a:r>
              <a:rPr lang="mk-MK" sz="2400" dirty="0"/>
              <a:t>Одбегнувајте да објавувате лични информации на јавни форуми како што се </a:t>
            </a:r>
            <a:r>
              <a:rPr lang="en-US" sz="2400" dirty="0"/>
              <a:t>Facebook, Instagram,</a:t>
            </a:r>
            <a:r>
              <a:rPr lang="mk-MK" sz="2400" dirty="0"/>
              <a:t> </a:t>
            </a:r>
            <a:r>
              <a:rPr lang="en-US" sz="2400" dirty="0" err="1"/>
              <a:t>TikTok</a:t>
            </a:r>
            <a:r>
              <a:rPr lang="en-US" sz="2400" dirty="0"/>
              <a:t>…</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833" y="4362115"/>
            <a:ext cx="2819400" cy="2104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7167" y="4368707"/>
            <a:ext cx="3048000" cy="2104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9335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3000" y="2590800"/>
            <a:ext cx="6934200" cy="1077218"/>
          </a:xfrm>
          <a:prstGeom prst="rect">
            <a:avLst/>
          </a:prstGeom>
          <a:noFill/>
        </p:spPr>
        <p:txBody>
          <a:bodyPr wrap="square" rtlCol="0">
            <a:spAutoFit/>
          </a:bodyPr>
          <a:lstStyle/>
          <a:p>
            <a:pPr algn="ctr"/>
            <a:r>
              <a:rPr lang="mk-MK" sz="3200" dirty="0">
                <a:solidFill>
                  <a:schemeClr val="accent1">
                    <a:lumMod val="75000"/>
                  </a:schemeClr>
                </a:solidFill>
              </a:rPr>
              <a:t>ШТО ПОДРАЗБИРАТЕ ПОД ,,ДЕЗИНФОРМАЦИИ</a:t>
            </a:r>
            <a:r>
              <a:rPr lang="en-US" sz="3200" dirty="0">
                <a:solidFill>
                  <a:schemeClr val="accent1">
                    <a:lumMod val="75000"/>
                  </a:schemeClr>
                </a:solidFill>
              </a:rPr>
              <a:t>”</a:t>
            </a:r>
            <a:r>
              <a:rPr lang="mk-MK" sz="3200" dirty="0">
                <a:solidFill>
                  <a:schemeClr val="accent1">
                    <a:lumMod val="75000"/>
                  </a:schemeClr>
                </a:solidFill>
              </a:rPr>
              <a:t>?</a:t>
            </a:r>
            <a:endParaRPr lang="en-US" sz="3200" dirty="0">
              <a:solidFill>
                <a:schemeClr val="accent1">
                  <a:lumMod val="75000"/>
                </a:schemeClr>
              </a:solidFill>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072" y="457200"/>
            <a:ext cx="2459956" cy="1664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1" y="457200"/>
            <a:ext cx="2633700" cy="1664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073" y="4592318"/>
            <a:ext cx="2459956" cy="1731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1" y="4592318"/>
            <a:ext cx="2633700" cy="1731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8548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199" y="2362200"/>
            <a:ext cx="7239001" cy="1938992"/>
          </a:xfrm>
          <a:prstGeom prst="rect">
            <a:avLst/>
          </a:prstGeom>
          <a:noFill/>
        </p:spPr>
        <p:txBody>
          <a:bodyPr wrap="square" rtlCol="0">
            <a:spAutoFit/>
          </a:bodyPr>
          <a:lstStyle/>
          <a:p>
            <a:pPr algn="ctr"/>
            <a:r>
              <a:rPr lang="mk-MK" sz="2400" dirty="0"/>
              <a:t>Дезинформации се неверодостојни информации кои се објавуваат на интернет. Можат да бидат директни лаги и измами</a:t>
            </a:r>
            <a:r>
              <a:rPr lang="en-US" sz="2400" dirty="0"/>
              <a:t> </a:t>
            </a:r>
            <a:r>
              <a:rPr lang="mk-MK" sz="2400" dirty="0"/>
              <a:t>или индиректни со прикривање на вистината и                                           импликација на погрешни заклучоци.</a:t>
            </a:r>
            <a:endParaRPr lang="en-US" sz="24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1" y="377462"/>
            <a:ext cx="2857499"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1" y="377462"/>
            <a:ext cx="26670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1" y="4724400"/>
            <a:ext cx="2667000"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1" y="4724400"/>
            <a:ext cx="2872739"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5706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1072" y="2657028"/>
            <a:ext cx="5181227" cy="1077218"/>
          </a:xfrm>
          <a:prstGeom prst="rect">
            <a:avLst/>
          </a:prstGeom>
          <a:noFill/>
        </p:spPr>
        <p:txBody>
          <a:bodyPr wrap="none" rtlCol="0">
            <a:spAutoFit/>
          </a:bodyPr>
          <a:lstStyle/>
          <a:p>
            <a:r>
              <a:rPr lang="mk-MK" sz="3200" dirty="0">
                <a:solidFill>
                  <a:schemeClr val="accent1">
                    <a:lumMod val="75000"/>
                  </a:schemeClr>
                </a:solidFill>
              </a:rPr>
              <a:t>КАКО ДА СЕ СПРАВИМЕ СО </a:t>
            </a:r>
          </a:p>
          <a:p>
            <a:pPr algn="ctr"/>
            <a:r>
              <a:rPr lang="mk-MK" sz="3200" dirty="0">
                <a:solidFill>
                  <a:schemeClr val="accent1">
                    <a:lumMod val="75000"/>
                  </a:schemeClr>
                </a:solidFill>
              </a:rPr>
              <a:t>ДЕЗИНФОРМАЦИИ</a:t>
            </a:r>
            <a:r>
              <a:rPr lang="en-US" sz="3200" dirty="0">
                <a:solidFill>
                  <a:schemeClr val="accent1">
                    <a:lumMod val="75000"/>
                  </a:schemeClr>
                </a:solidFill>
              </a:rPr>
              <a:t>?</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972" y="457200"/>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747" y="4038600"/>
            <a:ext cx="28956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457199"/>
            <a:ext cx="28956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4191000"/>
            <a:ext cx="3124199" cy="2133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596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8301" y="381000"/>
            <a:ext cx="8333509" cy="4755148"/>
          </a:xfrm>
          <a:prstGeom prst="rect">
            <a:avLst/>
          </a:prstGeom>
          <a:noFill/>
        </p:spPr>
        <p:txBody>
          <a:bodyPr wrap="square" rtlCol="0">
            <a:spAutoFit/>
          </a:bodyPr>
          <a:lstStyle/>
          <a:p>
            <a:pPr algn="ctr"/>
            <a:r>
              <a:rPr lang="mk-MK" sz="2300" dirty="0"/>
              <a:t>  </a:t>
            </a:r>
            <a:r>
              <a:rPr lang="mk-MK" sz="3200" b="1" dirty="0"/>
              <a:t>ИДЕНТИФИКУВАЊЕ </a:t>
            </a:r>
          </a:p>
          <a:p>
            <a:pPr algn="ctr"/>
            <a:r>
              <a:rPr lang="mk-MK" sz="3200" b="1" dirty="0"/>
              <a:t>НА ДЕЗИНФОРМАЦИИТЕ</a:t>
            </a:r>
          </a:p>
          <a:p>
            <a:pPr algn="just"/>
            <a:endParaRPr lang="mk-MK" sz="2300" dirty="0"/>
          </a:p>
          <a:p>
            <a:pPr algn="just"/>
            <a:r>
              <a:rPr lang="mk-MK" sz="2400" dirty="0"/>
              <a:t>Клучен дел на идентигикувањето на дезинформациите е да се развие критички начин на размислување</a:t>
            </a:r>
            <a:r>
              <a:rPr lang="en-US" sz="2400" dirty="0"/>
              <a:t>:</a:t>
            </a:r>
            <a:r>
              <a:rPr lang="mk-MK" sz="2400" dirty="0"/>
              <a:t> </a:t>
            </a:r>
          </a:p>
          <a:p>
            <a:pPr lvl="1" algn="just"/>
            <a:r>
              <a:rPr lang="mk-MK" sz="2400" dirty="0"/>
              <a:t>-Прво треба да видиме кој е авторот</a:t>
            </a:r>
            <a:r>
              <a:rPr lang="en-US" sz="2400" dirty="0"/>
              <a:t>?</a:t>
            </a:r>
            <a:r>
              <a:rPr lang="mk-MK" sz="2400" dirty="0"/>
              <a:t> </a:t>
            </a:r>
          </a:p>
          <a:p>
            <a:pPr lvl="1" algn="just"/>
            <a:r>
              <a:rPr lang="mk-MK" sz="2400" dirty="0"/>
              <a:t>-Дали тој</a:t>
            </a:r>
            <a:r>
              <a:rPr lang="en-US" sz="2400" dirty="0"/>
              <a:t>/</a:t>
            </a:r>
            <a:r>
              <a:rPr lang="mk-MK" sz="2400" dirty="0"/>
              <a:t>таа е сигурен извор</a:t>
            </a:r>
            <a:r>
              <a:rPr lang="en-US" sz="2400" dirty="0"/>
              <a:t>?</a:t>
            </a:r>
            <a:r>
              <a:rPr lang="mk-MK" sz="2400" dirty="0"/>
              <a:t> </a:t>
            </a:r>
          </a:p>
          <a:p>
            <a:pPr lvl="1" algn="just"/>
            <a:r>
              <a:rPr lang="mk-MK" sz="2400" dirty="0"/>
              <a:t>-Дали страната дава веродостојни вести</a:t>
            </a:r>
            <a:r>
              <a:rPr lang="en-US" sz="2400" dirty="0"/>
              <a:t>?</a:t>
            </a:r>
            <a:endParaRPr lang="mk-MK" sz="2400" dirty="0"/>
          </a:p>
          <a:p>
            <a:pPr algn="just"/>
            <a:r>
              <a:rPr lang="mk-MK" sz="2400" dirty="0"/>
              <a:t>и најважното е да провериме какви информации даваат другите извори за оваа тема, а понатаму на нас останува на кој извор да му веруваме и која информција ни изгледа веродостојна.</a:t>
            </a:r>
            <a:endParaRPr lang="en-US" sz="2400"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767595"/>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4572000"/>
            <a:ext cx="2619375" cy="1636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5242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0128" y="2891246"/>
            <a:ext cx="5243743" cy="584775"/>
          </a:xfrm>
          <a:prstGeom prst="rect">
            <a:avLst/>
          </a:prstGeom>
          <a:noFill/>
        </p:spPr>
        <p:txBody>
          <a:bodyPr wrap="none" rtlCol="0">
            <a:spAutoFit/>
          </a:bodyPr>
          <a:lstStyle/>
          <a:p>
            <a:r>
              <a:rPr lang="mk-MK" sz="3200" b="1" dirty="0"/>
              <a:t>ШТО ЗНАЕТЕ ЗА ХАКЕРИТЕ?</a:t>
            </a:r>
          </a:p>
        </p:txBody>
      </p:sp>
      <p:pic>
        <p:nvPicPr>
          <p:cNvPr id="41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33400"/>
            <a:ext cx="2362200" cy="1743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533401"/>
            <a:ext cx="2912428" cy="1743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399" y="4371068"/>
            <a:ext cx="2362201" cy="195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4371068"/>
            <a:ext cx="2912428" cy="195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4293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403277"/>
            <a:ext cx="8724900" cy="3046988"/>
          </a:xfrm>
          <a:prstGeom prst="rect">
            <a:avLst/>
          </a:prstGeom>
          <a:noFill/>
        </p:spPr>
        <p:txBody>
          <a:bodyPr wrap="square" rtlCol="0">
            <a:spAutoFit/>
          </a:bodyPr>
          <a:lstStyle/>
          <a:p>
            <a:pPr algn="just"/>
            <a:r>
              <a:rPr lang="mk-MK" sz="2400" dirty="0">
                <a:solidFill>
                  <a:schemeClr val="tx1">
                    <a:lumMod val="95000"/>
                    <a:lumOff val="5000"/>
                  </a:schemeClr>
                </a:solidFill>
              </a:rPr>
              <a:t>Хакер е личност која наоѓа слабости во компјутерот,</a:t>
            </a:r>
            <a:r>
              <a:rPr lang="en-US" sz="2400" dirty="0">
                <a:solidFill>
                  <a:schemeClr val="tx1">
                    <a:lumMod val="95000"/>
                    <a:lumOff val="5000"/>
                  </a:schemeClr>
                </a:solidFill>
              </a:rPr>
              <a:t> </a:t>
            </a:r>
            <a:r>
              <a:rPr lang="mk-MK" sz="2400" dirty="0">
                <a:solidFill>
                  <a:schemeClr val="tx1">
                    <a:lumMod val="95000"/>
                    <a:lumOff val="5000"/>
                  </a:schemeClr>
                </a:solidFill>
              </a:rPr>
              <a:t>дознава информации кои потоа ги искористува во сопствена корист.</a:t>
            </a:r>
            <a:r>
              <a:rPr lang="en-US" sz="2400" dirty="0">
                <a:solidFill>
                  <a:schemeClr val="tx1">
                    <a:lumMod val="95000"/>
                    <a:lumOff val="5000"/>
                  </a:schemeClr>
                </a:solidFill>
              </a:rPr>
              <a:t> </a:t>
            </a:r>
            <a:r>
              <a:rPr lang="mk-MK" sz="2400" dirty="0">
                <a:solidFill>
                  <a:schemeClr val="tx1">
                    <a:lumMod val="95000"/>
                    <a:lumOff val="5000"/>
                  </a:schemeClr>
                </a:solidFill>
              </a:rPr>
              <a:t>Имаме неколку подгрупи на хакери во зависност од тежината на последиците кои што ги носи нивното дејствување и тоа</a:t>
            </a:r>
            <a:r>
              <a:rPr lang="en-US" sz="2400" dirty="0">
                <a:solidFill>
                  <a:schemeClr val="tx1">
                    <a:lumMod val="95000"/>
                    <a:lumOff val="5000"/>
                  </a:schemeClr>
                </a:solidFill>
              </a:rPr>
              <a:t>:</a:t>
            </a:r>
            <a:endParaRPr lang="mk-MK" sz="2400" dirty="0">
              <a:solidFill>
                <a:schemeClr val="tx1">
                  <a:lumMod val="95000"/>
                  <a:lumOff val="5000"/>
                </a:schemeClr>
              </a:solidFill>
            </a:endParaRPr>
          </a:p>
          <a:p>
            <a:pPr marL="342900" indent="-342900" algn="just">
              <a:buFont typeface="Arial" pitchFamily="34" charset="0"/>
              <a:buChar char="•"/>
            </a:pPr>
            <a:endParaRPr lang="ru-RU" sz="2400" dirty="0">
              <a:solidFill>
                <a:schemeClr val="tx1">
                  <a:lumMod val="95000"/>
                  <a:lumOff val="5000"/>
                </a:schemeClr>
              </a:solidFill>
            </a:endParaRPr>
          </a:p>
          <a:p>
            <a:pPr marL="342900" indent="-342900" algn="just">
              <a:buFont typeface="Arial" pitchFamily="34" charset="0"/>
              <a:buChar char="•"/>
            </a:pPr>
            <a:r>
              <a:rPr lang="ru-RU" sz="2400" b="1" dirty="0">
                <a:solidFill>
                  <a:schemeClr val="tx1">
                    <a:lumMod val="95000"/>
                    <a:lumOff val="5000"/>
                  </a:schemeClr>
                </a:solidFill>
              </a:rPr>
              <a:t>Бел хакер </a:t>
            </a:r>
            <a:r>
              <a:rPr lang="ru-RU" sz="2400" dirty="0">
                <a:solidFill>
                  <a:schemeClr val="tx1">
                    <a:lumMod val="95000"/>
                    <a:lumOff val="5000"/>
                  </a:schemeClr>
                </a:solidFill>
              </a:rPr>
              <a:t>(Етички хакер) </a:t>
            </a:r>
          </a:p>
          <a:p>
            <a:pPr marL="342900" indent="-342900" algn="just">
              <a:buFont typeface="Arial" pitchFamily="34" charset="0"/>
              <a:buChar char="•"/>
            </a:pPr>
            <a:r>
              <a:rPr lang="ru-RU" sz="2400" b="1" dirty="0">
                <a:solidFill>
                  <a:schemeClr val="tx1">
                    <a:lumMod val="95000"/>
                    <a:lumOff val="5000"/>
                  </a:schemeClr>
                </a:solidFill>
              </a:rPr>
              <a:t>Црн хакер</a:t>
            </a:r>
          </a:p>
          <a:p>
            <a:pPr marL="342900" indent="-342900" algn="just">
              <a:buFont typeface="Arial" pitchFamily="34" charset="0"/>
              <a:buChar char="•"/>
            </a:pPr>
            <a:r>
              <a:rPr lang="ru-RU" sz="2400" b="1" dirty="0">
                <a:solidFill>
                  <a:schemeClr val="tx1">
                    <a:lumMod val="95000"/>
                    <a:lumOff val="5000"/>
                  </a:schemeClr>
                </a:solidFill>
              </a:rPr>
              <a:t>Сиви хакери</a:t>
            </a:r>
            <a:endParaRPr lang="en-US" sz="2400" b="1" dirty="0">
              <a:solidFill>
                <a:schemeClr val="accent1">
                  <a:lumMod val="75000"/>
                </a:schemeClr>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0"/>
            <a:ext cx="3238500" cy="2418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810000"/>
            <a:ext cx="3505200" cy="2418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4227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24200" y="2603209"/>
            <a:ext cx="3294492" cy="830997"/>
          </a:xfrm>
          <a:prstGeom prst="rect">
            <a:avLst/>
          </a:prstGeom>
          <a:noFill/>
        </p:spPr>
        <p:txBody>
          <a:bodyPr wrap="none" rtlCol="0">
            <a:spAutoFit/>
          </a:bodyPr>
          <a:lstStyle/>
          <a:p>
            <a:r>
              <a:rPr lang="mk-MK" sz="3200" dirty="0"/>
              <a:t>ШТО</a:t>
            </a:r>
            <a:r>
              <a:rPr lang="mk-MK" sz="4800" dirty="0"/>
              <a:t> </a:t>
            </a:r>
            <a:r>
              <a:rPr lang="mk-MK" sz="3200" dirty="0"/>
              <a:t>Е ФИШИНГ</a:t>
            </a:r>
            <a:r>
              <a:rPr lang="en-US" sz="3200" dirty="0"/>
              <a: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828" y="457200"/>
            <a:ext cx="2847975"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114800"/>
            <a:ext cx="2895600" cy="190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828" y="4114800"/>
            <a:ext cx="2847975" cy="190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457200"/>
            <a:ext cx="2895600" cy="1704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3933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2854" y="533400"/>
            <a:ext cx="7772400" cy="1569660"/>
          </a:xfrm>
          <a:prstGeom prst="rect">
            <a:avLst/>
          </a:prstGeom>
          <a:noFill/>
        </p:spPr>
        <p:txBody>
          <a:bodyPr wrap="square" rtlCol="0">
            <a:spAutoFit/>
          </a:bodyPr>
          <a:lstStyle/>
          <a:p>
            <a:pPr marL="285750" indent="-285750" algn="just">
              <a:buFont typeface="Arial" pitchFamily="34" charset="0"/>
              <a:buChar char="•"/>
            </a:pPr>
            <a:r>
              <a:rPr lang="ru-RU" sz="2400" dirty="0"/>
              <a:t>Фишинг е напад кои најчесто го користат хакерите за крадење на податоци,</a:t>
            </a:r>
            <a:r>
              <a:rPr lang="en-US" sz="2400" dirty="0"/>
              <a:t> </a:t>
            </a:r>
            <a:r>
              <a:rPr lang="ru-RU" sz="2400" dirty="0"/>
              <a:t>како што се кориснички имиња и лозинки, банкарски сметки и сите доверливи информации.</a:t>
            </a:r>
            <a:endParaRPr lang="en-US" sz="2400" dirty="0"/>
          </a:p>
        </p:txBody>
      </p:sp>
      <p:sp>
        <p:nvSpPr>
          <p:cNvPr id="3" name="TextBox 2"/>
          <p:cNvSpPr txBox="1"/>
          <p:nvPr/>
        </p:nvSpPr>
        <p:spPr>
          <a:xfrm>
            <a:off x="682853" y="4191000"/>
            <a:ext cx="7772401" cy="1569660"/>
          </a:xfrm>
          <a:prstGeom prst="rect">
            <a:avLst/>
          </a:prstGeom>
          <a:noFill/>
        </p:spPr>
        <p:txBody>
          <a:bodyPr wrap="square" rtlCol="0">
            <a:spAutoFit/>
          </a:bodyPr>
          <a:lstStyle/>
          <a:p>
            <a:pPr marL="285750" indent="-285750" algn="just">
              <a:buFont typeface="Arial" pitchFamily="34" charset="0"/>
              <a:buChar char="•"/>
            </a:pPr>
            <a:r>
              <a:rPr lang="ru-RU" sz="2400" dirty="0"/>
              <a:t>Овој напад се постигнува со тоа што корисникот е измамен да кликне на линк што може да доведе до инсталирање на малициозен софтвер,</a:t>
            </a:r>
            <a:r>
              <a:rPr lang="en-US" sz="2400" dirty="0"/>
              <a:t> </a:t>
            </a:r>
            <a:r>
              <a:rPr lang="ru-RU" sz="2400" dirty="0"/>
              <a:t> ransomware напад или откривање на чувствителни податоци.</a:t>
            </a:r>
            <a:endParaRPr lang="en-US" sz="24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62199"/>
            <a:ext cx="2759304"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2362198"/>
            <a:ext cx="2652713"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1225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8026" y="3136612"/>
            <a:ext cx="7487947" cy="584775"/>
          </a:xfrm>
          <a:prstGeom prst="rect">
            <a:avLst/>
          </a:prstGeom>
          <a:noFill/>
        </p:spPr>
        <p:txBody>
          <a:bodyPr wrap="none" rtlCol="0">
            <a:spAutoFit/>
          </a:bodyPr>
          <a:lstStyle/>
          <a:p>
            <a:r>
              <a:rPr lang="mk-MK" sz="3200" dirty="0"/>
              <a:t>КАКО ДА СЕ СПРАВИМЕ СО ФИШИНГОТ</a:t>
            </a:r>
            <a:r>
              <a:rPr lang="en-US" sz="3200" dirty="0"/>
              <a:t>?</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9" y="657225"/>
            <a:ext cx="3048001"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495800"/>
            <a:ext cx="3048000" cy="182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657226"/>
            <a:ext cx="2829573"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2046" y="4495800"/>
            <a:ext cx="2833927" cy="182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0535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930295"/>
            <a:ext cx="8686800" cy="3016210"/>
          </a:xfrm>
          <a:prstGeom prst="rect">
            <a:avLst/>
          </a:prstGeom>
          <a:noFill/>
        </p:spPr>
        <p:txBody>
          <a:bodyPr wrap="square" rtlCol="0">
            <a:spAutoFit/>
          </a:bodyPr>
          <a:lstStyle/>
          <a:p>
            <a:pPr algn="just"/>
            <a:r>
              <a:rPr lang="mk-MK" sz="3200" b="1" u="sng" dirty="0"/>
              <a:t>Како да се заштитиме од фишинг мејлови</a:t>
            </a:r>
            <a:r>
              <a:rPr lang="en-US" sz="3200" b="1" u="sng" dirty="0"/>
              <a:t>:</a:t>
            </a:r>
            <a:endParaRPr lang="mk-MK" sz="3200" b="1" u="sng" dirty="0"/>
          </a:p>
          <a:p>
            <a:pPr algn="just"/>
            <a:endParaRPr lang="mk-MK" sz="1400" b="1" u="sng" dirty="0"/>
          </a:p>
          <a:p>
            <a:pPr marL="285750" indent="-285750" algn="just">
              <a:buFont typeface="Arial" pitchFamily="34" charset="0"/>
              <a:buChar char="•"/>
            </a:pPr>
            <a:r>
              <a:rPr lang="ru-RU" sz="2400" dirty="0"/>
              <a:t>Секогаш мисли два пати пред да кликнеш</a:t>
            </a:r>
            <a:r>
              <a:rPr lang="en-US" sz="2400" dirty="0"/>
              <a:t>;</a:t>
            </a:r>
          </a:p>
          <a:p>
            <a:pPr marL="285750" indent="-285750" algn="just">
              <a:buFont typeface="Arial" pitchFamily="34" charset="0"/>
              <a:buChar char="•"/>
            </a:pPr>
            <a:r>
              <a:rPr lang="ru-RU" sz="2400" dirty="0"/>
              <a:t>Избегнувајте кликнување на било која непозната порака која</a:t>
            </a:r>
            <a:r>
              <a:rPr lang="en-US" sz="2400" dirty="0"/>
              <a:t> </a:t>
            </a:r>
            <a:r>
              <a:rPr lang="ru-RU" sz="2400" dirty="0"/>
              <a:t>содржи линк</a:t>
            </a:r>
            <a:r>
              <a:rPr lang="en-US" sz="2400" dirty="0"/>
              <a:t>;</a:t>
            </a:r>
          </a:p>
          <a:p>
            <a:pPr marL="285750" indent="-285750" algn="just">
              <a:buFont typeface="Arial" pitchFamily="34" charset="0"/>
              <a:buChar char="•"/>
            </a:pPr>
            <a:r>
              <a:rPr lang="ru-RU" sz="2400" dirty="0"/>
              <a:t>Не споделувај доверливи информации доколку за тоа не треба</a:t>
            </a:r>
            <a:r>
              <a:rPr lang="en-US" sz="2400" dirty="0"/>
              <a:t> </a:t>
            </a:r>
            <a:r>
              <a:rPr lang="ru-RU" sz="2400" dirty="0"/>
              <a:t>да знае никој</a:t>
            </a:r>
            <a:r>
              <a:rPr lang="en-US" sz="2400" dirty="0"/>
              <a:t>;</a:t>
            </a:r>
          </a:p>
          <a:p>
            <a:pPr marL="285750" indent="-285750" algn="just">
              <a:buFont typeface="Arial" pitchFamily="34" charset="0"/>
              <a:buChar char="•"/>
            </a:pPr>
            <a:r>
              <a:rPr lang="ru-RU" sz="2400" dirty="0"/>
              <a:t>Не користете една лозинка за сите намени</a:t>
            </a:r>
            <a:r>
              <a:rPr lang="en-US" sz="2400" dirty="0"/>
              <a:t>;</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4" y="4419600"/>
            <a:ext cx="2962275"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419600"/>
            <a:ext cx="2890837" cy="2038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56050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TM01790493[[fn=SOHO]]</Template>
  <TotalTime>1427</TotalTime>
  <Words>1315</Words>
  <Application>Microsoft Office PowerPoint</Application>
  <PresentationFormat>On-screen Show (4:3)</PresentationFormat>
  <Paragraphs>90</Paragraphs>
  <Slides>21</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Candara</vt:lpstr>
      <vt:lpstr>Soho</vt:lpstr>
      <vt:lpstr>Бeзбедност на интернет и справување со Дезинформации</vt:lpstr>
      <vt:lpstr>PowerPoint Presentation</vt:lpstr>
      <vt:lpstr>PowerPoint Presentation</vt:lpstr>
      <vt:lpstr>PowerPoint Presentation</vt:lpstr>
      <vt:lpstr>ДАЛИ МИСЛИТЕ ДЕКА ПРАВИЛНО И БЕЗБЕДНО ГО КОРИСТИТЕ ИНТЕРНЕТОТ?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Бзбедност на интернет и справување со Дезинформации</dc:title>
  <dc:creator>Windows User</dc:creator>
  <cp:lastModifiedBy>Маја Виденовиќ</cp:lastModifiedBy>
  <cp:revision>78</cp:revision>
  <dcterms:created xsi:type="dcterms:W3CDTF">2021-12-03T18:44:04Z</dcterms:created>
  <dcterms:modified xsi:type="dcterms:W3CDTF">2022-03-16T09:23:13Z</dcterms:modified>
</cp:coreProperties>
</file>