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0" r:id="rId1"/>
  </p:sldMasterIdLst>
  <p:sldIdLst>
    <p:sldId id="256" r:id="rId2"/>
    <p:sldId id="257" r:id="rId3"/>
    <p:sldId id="258" r:id="rId4"/>
    <p:sldId id="259" r:id="rId5"/>
    <p:sldId id="260" r:id="rId6"/>
    <p:sldId id="261" r:id="rId7"/>
    <p:sldId id="263" r:id="rId8"/>
    <p:sldId id="264" r:id="rId9"/>
    <p:sldId id="265" r:id="rId10"/>
    <p:sldId id="266" r:id="rId11"/>
    <p:sldId id="26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F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393B41B9-4125-411D-9CAD-B03AFC6BABB6}" type="datetimeFigureOut">
              <a:rPr lang="en-US" smtClean="0"/>
              <a:pPr/>
              <a:t>07-Feb-22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70ECE23-9830-4FC3-9229-9D9C7522868E}"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93B41B9-4125-411D-9CAD-B03AFC6BABB6}" type="datetimeFigureOut">
              <a:rPr lang="en-US" smtClean="0"/>
              <a:pPr/>
              <a:t>07-Feb-22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70ECE23-9830-4FC3-9229-9D9C7522868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393B41B9-4125-411D-9CAD-B03AFC6BABB6}" type="datetimeFigureOut">
              <a:rPr lang="en-US" smtClean="0"/>
              <a:pPr/>
              <a:t>07-Feb-22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70ECE23-9830-4FC3-9229-9D9C7522868E}"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93B41B9-4125-411D-9CAD-B03AFC6BABB6}" type="datetimeFigureOut">
              <a:rPr lang="en-US" smtClean="0"/>
              <a:pPr/>
              <a:t>07-Feb-22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570ECE23-9830-4FC3-9229-9D9C7522868E}"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93B41B9-4125-411D-9CAD-B03AFC6BABB6}" type="datetimeFigureOut">
              <a:rPr lang="en-US" smtClean="0"/>
              <a:pPr/>
              <a:t>07-Feb-22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570ECE23-9830-4FC3-9229-9D9C7522868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93B41B9-4125-411D-9CAD-B03AFC6BABB6}" type="datetimeFigureOut">
              <a:rPr lang="en-US" smtClean="0"/>
              <a:pPr/>
              <a:t>07-Feb-22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70ECE23-9830-4FC3-9229-9D9C7522868E}"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93B41B9-4125-411D-9CAD-B03AFC6BABB6}" type="datetimeFigureOut">
              <a:rPr lang="en-US" smtClean="0"/>
              <a:pPr/>
              <a:t>07-Feb-22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70ECE23-9830-4FC3-9229-9D9C7522868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393B41B9-4125-411D-9CAD-B03AFC6BABB6}" type="datetimeFigureOut">
              <a:rPr lang="en-US" smtClean="0"/>
              <a:pPr/>
              <a:t>07-Feb-22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70ECE23-9830-4FC3-9229-9D9C7522868E}"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393B41B9-4125-411D-9CAD-B03AFC6BABB6}" type="datetimeFigureOut">
              <a:rPr lang="en-US" smtClean="0"/>
              <a:pPr/>
              <a:t>07-Feb-22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70ECE23-9830-4FC3-9229-9D9C7522868E}"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93B41B9-4125-411D-9CAD-B03AFC6BABB6}" type="datetimeFigureOut">
              <a:rPr lang="en-US" smtClean="0"/>
              <a:pPr/>
              <a:t>07-Feb-22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70ECE23-9830-4FC3-9229-9D9C7522868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93B41B9-4125-411D-9CAD-B03AFC6BABB6}" type="datetimeFigureOut">
              <a:rPr lang="en-US" smtClean="0"/>
              <a:pPr/>
              <a:t>07-Feb-22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70ECE23-9830-4FC3-9229-9D9C7522868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393B41B9-4125-411D-9CAD-B03AFC6BABB6}" type="datetimeFigureOut">
              <a:rPr lang="en-US" smtClean="0"/>
              <a:pPr/>
              <a:t>07-Feb-22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570ECE23-9830-4FC3-9229-9D9C7522868E}"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707555"/>
            <a:ext cx="8915400" cy="1139952"/>
          </a:xfrm>
        </p:spPr>
        <p:txBody>
          <a:bodyPr>
            <a:noAutofit/>
          </a:bodyPr>
          <a:lstStyle/>
          <a:p>
            <a:pPr algn="ctr"/>
            <a:r>
              <a:rPr lang="mk-MK" sz="7200" b="1" dirty="0" smtClean="0">
                <a:solidFill>
                  <a:srgbClr val="92D050"/>
                </a:solidFill>
                <a:latin typeface="+mn-lt"/>
                <a:ea typeface="Batang" pitchFamily="18" charset="-127"/>
                <a:cs typeface="Arial" pitchFamily="34" charset="0"/>
              </a:rPr>
              <a:t>Дезинформации</a:t>
            </a:r>
            <a:endParaRPr lang="en-US" sz="7200" b="1" dirty="0">
              <a:solidFill>
                <a:srgbClr val="92D050"/>
              </a:solidFill>
              <a:latin typeface="+mn-lt"/>
              <a:ea typeface="Batang" pitchFamily="18" charset="-127"/>
              <a:cs typeface="Arial" pitchFamily="34" charset="0"/>
            </a:endParaRPr>
          </a:p>
        </p:txBody>
      </p:sp>
      <p:sp>
        <p:nvSpPr>
          <p:cNvPr id="3" name="Subtitle 2"/>
          <p:cNvSpPr>
            <a:spLocks noGrp="1"/>
          </p:cNvSpPr>
          <p:nvPr>
            <p:ph type="subTitle" idx="1"/>
          </p:nvPr>
        </p:nvSpPr>
        <p:spPr>
          <a:xfrm>
            <a:off x="4409006" y="2895600"/>
            <a:ext cx="4419600" cy="1066800"/>
          </a:xfrm>
        </p:spPr>
        <p:txBody>
          <a:bodyPr>
            <a:noAutofit/>
          </a:bodyPr>
          <a:lstStyle/>
          <a:p>
            <a:r>
              <a:rPr lang="mk-MK" sz="2400" b="1" dirty="0" smtClean="0">
                <a:solidFill>
                  <a:srgbClr val="92D050"/>
                </a:solidFill>
                <a:effectLst>
                  <a:outerShdw blurRad="38100" dist="38100" dir="2700000" algn="tl">
                    <a:srgbClr val="000000">
                      <a:alpha val="43137"/>
                    </a:srgbClr>
                  </a:outerShdw>
                </a:effectLst>
              </a:rPr>
              <a:t>Од:Михаела Трпковска,Стефан Панев,Марија Јанев и Ѓорги Дамјановски</a:t>
            </a:r>
            <a:endParaRPr lang="en-US" sz="2400" b="1" dirty="0">
              <a:solidFill>
                <a:srgbClr val="92D050"/>
              </a:solidFill>
              <a:effectLst>
                <a:outerShdw blurRad="38100" dist="38100" dir="2700000" algn="tl">
                  <a:srgbClr val="000000">
                    <a:alpha val="43137"/>
                  </a:srgbClr>
                </a:outerShdw>
              </a:effectLst>
            </a:endParaRPr>
          </a:p>
        </p:txBody>
      </p:sp>
      <p:sp>
        <p:nvSpPr>
          <p:cNvPr id="4" name="Rectangle 3"/>
          <p:cNvSpPr/>
          <p:nvPr/>
        </p:nvSpPr>
        <p:spPr>
          <a:xfrm>
            <a:off x="649264" y="609600"/>
            <a:ext cx="7542449" cy="1200329"/>
          </a:xfrm>
          <a:prstGeom prst="rect">
            <a:avLst/>
          </a:prstGeom>
        </p:spPr>
        <p:txBody>
          <a:bodyPr wrap="none">
            <a:spAutoFit/>
          </a:bodyPr>
          <a:lstStyle/>
          <a:p>
            <a:pPr algn="ctr"/>
            <a:r>
              <a:rPr lang="mk-MK" sz="7200" b="1" dirty="0" smtClean="0">
                <a:solidFill>
                  <a:srgbClr val="00B050"/>
                </a:solidFill>
                <a:effectLst>
                  <a:outerShdw blurRad="38100" dist="38100" dir="2700000" algn="tl">
                    <a:srgbClr val="000000">
                      <a:alpha val="43137"/>
                    </a:srgbClr>
                  </a:outerShdw>
                </a:effectLst>
              </a:rPr>
              <a:t>Дезинформации</a:t>
            </a:r>
            <a:endParaRPr lang="en-US" sz="7200" b="1" dirty="0">
              <a:solidFill>
                <a:srgbClr val="00B050"/>
              </a:solidFill>
              <a:effectLst>
                <a:outerShdw blurRad="38100" dist="38100" dir="2700000" algn="tl">
                  <a:srgbClr val="000000">
                    <a:alpha val="43137"/>
                  </a:srgbClr>
                </a:outerShdw>
              </a:effectLst>
            </a:endParaRPr>
          </a:p>
        </p:txBody>
      </p:sp>
      <p:sp>
        <p:nvSpPr>
          <p:cNvPr id="6" name="Rectangle 5"/>
          <p:cNvSpPr/>
          <p:nvPr/>
        </p:nvSpPr>
        <p:spPr>
          <a:xfrm>
            <a:off x="914400" y="3581400"/>
            <a:ext cx="2743200" cy="1569660"/>
          </a:xfrm>
          <a:prstGeom prst="rect">
            <a:avLst/>
          </a:prstGeom>
        </p:spPr>
        <p:txBody>
          <a:bodyPr wrap="square">
            <a:spAutoFit/>
          </a:bodyPr>
          <a:lstStyle/>
          <a:p>
            <a:r>
              <a:rPr lang="en-US" sz="4800" b="1" dirty="0" smtClean="0">
                <a:solidFill>
                  <a:srgbClr val="92D050"/>
                </a:solidFill>
                <a:effectLst>
                  <a:outerShdw blurRad="38100" dist="38100" dir="2700000" algn="tl">
                    <a:srgbClr val="000000">
                      <a:alpha val="43137"/>
                    </a:srgbClr>
                  </a:outerShdw>
                </a:effectLst>
              </a:rPr>
              <a:t>FAKE</a:t>
            </a:r>
          </a:p>
          <a:p>
            <a:r>
              <a:rPr lang="en-US" sz="4800" b="1" dirty="0" smtClean="0">
                <a:solidFill>
                  <a:srgbClr val="92D050"/>
                </a:solidFill>
                <a:effectLst>
                  <a:outerShdw blurRad="38100" dist="38100" dir="2700000" algn="tl">
                    <a:srgbClr val="000000">
                      <a:alpha val="43137"/>
                    </a:srgbClr>
                  </a:outerShdw>
                </a:effectLst>
              </a:rPr>
              <a:t>NEWS</a:t>
            </a:r>
            <a:endParaRPr lang="en-US" sz="4800" b="1" dirty="0">
              <a:solidFill>
                <a:srgbClr val="92D050"/>
              </a:solidFill>
              <a:effectLst>
                <a:outerShdw blurRad="38100" dist="38100" dir="2700000" algn="tl">
                  <a:srgbClr val="000000">
                    <a:alpha val="43137"/>
                  </a:srgbClr>
                </a:outerShdw>
              </a:effectLst>
            </a:endParaRPr>
          </a:p>
        </p:txBody>
      </p:sp>
      <p:sp>
        <p:nvSpPr>
          <p:cNvPr id="7" name="Oval 6"/>
          <p:cNvSpPr/>
          <p:nvPr/>
        </p:nvSpPr>
        <p:spPr>
          <a:xfrm>
            <a:off x="457200" y="3070830"/>
            <a:ext cx="2779736" cy="2590800"/>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7" idx="1"/>
            <a:endCxn id="7" idx="5"/>
          </p:cNvCxnSpPr>
          <p:nvPr/>
        </p:nvCxnSpPr>
        <p:spPr>
          <a:xfrm>
            <a:off x="864283" y="3450244"/>
            <a:ext cx="1965570" cy="1831972"/>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7619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8145" y="1524000"/>
            <a:ext cx="4572000" cy="4247317"/>
          </a:xfrm>
          <a:prstGeom prst="rect">
            <a:avLst/>
          </a:prstGeom>
        </p:spPr>
        <p:txBody>
          <a:bodyPr>
            <a:spAutoFit/>
          </a:bodyPr>
          <a:lstStyle/>
          <a:p>
            <a:pPr marL="285750" indent="-285750">
              <a:buClr>
                <a:srgbClr val="00B050"/>
              </a:buClr>
              <a:buFont typeface="Wingdings" pitchFamily="2" charset="2"/>
              <a:buChar char=":"/>
            </a:pPr>
            <a:r>
              <a:rPr lang="ru-RU" dirty="0" smtClean="0">
                <a:latin typeface="Arial" pitchFamily="34" charset="0"/>
                <a:cs typeface="Arial" pitchFamily="34" charset="0"/>
              </a:rPr>
              <a:t>Дезинформациите имаат различни форми и содржат лажни информации за кои авторите се свесни, кои се споделуваат со цел да предизвикаат забуна, манипулација или погрешно толкување. Дезинформацијата може да биде составена од целосно креирана лажна информација, или може да биде мешавина од креирана информација и делумно вистинита информација, злоупотреба на изворите на информација, како и неосновани тврдења од официјални извори. </a:t>
            </a:r>
          </a:p>
          <a:p>
            <a:endParaRPr lang="ru-RU" dirty="0"/>
          </a:p>
        </p:txBody>
      </p:sp>
      <p:sp>
        <p:nvSpPr>
          <p:cNvPr id="5" name="Rectangle 4"/>
          <p:cNvSpPr/>
          <p:nvPr/>
        </p:nvSpPr>
        <p:spPr>
          <a:xfrm>
            <a:off x="1219200" y="457200"/>
            <a:ext cx="6997878" cy="76944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mk-MK" sz="4400" b="1" spc="50" dirty="0" smtClean="0">
                <a:ln w="11430"/>
                <a:solidFill>
                  <a:srgbClr val="92D050"/>
                </a:solidFill>
                <a:effectLst>
                  <a:outerShdw blurRad="76200" dist="50800" dir="5400000" algn="tl" rotWithShape="0">
                    <a:srgbClr val="000000">
                      <a:alpha val="65000"/>
                    </a:srgbClr>
                  </a:outerShdw>
                </a:effectLst>
              </a:rPr>
              <a:t>Што е дезинформација? </a:t>
            </a:r>
            <a:endParaRPr lang="en-US" sz="4400" b="1" spc="50" dirty="0">
              <a:ln w="11430"/>
              <a:solidFill>
                <a:srgbClr val="92D050"/>
              </a:solidFill>
              <a:effectLst>
                <a:outerShdw blurRad="76200" dist="50800" dir="5400000" algn="tl" rotWithShape="0">
                  <a:srgbClr val="000000">
                    <a:alpha val="65000"/>
                  </a:srgbClr>
                </a:outerShdw>
              </a:effectLst>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1887403"/>
            <a:ext cx="2667000"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3810000"/>
            <a:ext cx="2668698"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8531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4854" y="1371600"/>
            <a:ext cx="8596745" cy="4247317"/>
          </a:xfrm>
          <a:prstGeom prst="rect">
            <a:avLst/>
          </a:prstGeom>
        </p:spPr>
        <p:txBody>
          <a:bodyPr wrap="square">
            <a:spAutoFit/>
          </a:bodyPr>
          <a:lstStyle/>
          <a:p>
            <a:pPr marL="285750" indent="-285750">
              <a:buClr>
                <a:srgbClr val="00B050"/>
              </a:buClr>
              <a:buFont typeface="Webdings" pitchFamily="18" charset="2"/>
              <a:buChar char=""/>
            </a:pPr>
            <a:r>
              <a:rPr lang="ru-RU" dirty="0" smtClean="0"/>
              <a:t>Дезинформациите можат да ја опструираат јавната способност за дебата по прашања и носење на одлуки на два  начини. </a:t>
            </a:r>
          </a:p>
          <a:p>
            <a:pPr marL="285750" indent="-285750">
              <a:buClr>
                <a:srgbClr val="00B050"/>
              </a:buClr>
              <a:buFont typeface="Webdings" pitchFamily="18" charset="2"/>
              <a:buChar char=""/>
            </a:pPr>
            <a:r>
              <a:rPr lang="ru-RU" dirty="0" smtClean="0"/>
              <a:t>Прво, даваат лажни информации на луѓето, понекогаш и лажна анализа, и на тој начин ги наведуваат луѓето да носат одлуки што се спротивни на она што тие всушност го сакаат или е во нивен интерес. (Ова е особено така за време на избори. Дезинформациите се користат за измама и манипулација на гласачите, плашејќи ги со имагинарни закани, всадувајќи им лажно чувство на страв и нудејќи им лажни решенија за направените проблеми).</a:t>
            </a:r>
          </a:p>
          <a:p>
            <a:pPr marL="285750" indent="-285750">
              <a:buClr>
                <a:srgbClr val="00B050"/>
              </a:buClr>
              <a:buFont typeface="Webdings" pitchFamily="18" charset="2"/>
              <a:buChar char=""/>
            </a:pPr>
            <a:r>
              <a:rPr lang="ru-RU" dirty="0" smtClean="0"/>
              <a:t>Второ, дезинформациите воопшто немаат за цел да негуваат јавна дебата, туку токму спротивното. Речиси секогаш намерно  ги туркаат  луѓето кон усвојување на екстремни мислења и верувања кои не оставаат простор за компромис. Како што се стеснува можноста да се најде средина, така станува сè потешко за политичарите да ги бранат позициите за компромис и изнаоѓање на решенија што им овозможуваат среќна и безбедна коегзистенција за сите.</a:t>
            </a:r>
            <a:endParaRPr lang="en-US" dirty="0"/>
          </a:p>
        </p:txBody>
      </p:sp>
      <p:sp>
        <p:nvSpPr>
          <p:cNvPr id="3" name="Rectangle 2"/>
          <p:cNvSpPr/>
          <p:nvPr/>
        </p:nvSpPr>
        <p:spPr>
          <a:xfrm>
            <a:off x="1039533" y="408398"/>
            <a:ext cx="7307385"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mk-MK" sz="2800" b="1" spc="50" dirty="0" smtClean="0">
                <a:ln w="11430"/>
                <a:solidFill>
                  <a:srgbClr val="92D050"/>
                </a:solidFill>
                <a:effectLst>
                  <a:outerShdw blurRad="76200" dist="50800" dir="5400000" algn="tl" rotWithShape="0">
                    <a:srgbClr val="000000">
                      <a:alpha val="65000"/>
                    </a:srgbClr>
                  </a:outerShdw>
                </a:effectLst>
              </a:rPr>
              <a:t>Начини на ширење на  дезинформација</a:t>
            </a:r>
            <a:endParaRPr lang="en-US" sz="2800" b="1" spc="50" dirty="0">
              <a:ln w="11430"/>
              <a:solidFill>
                <a:srgbClr val="92D05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043007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118764" cy="1354217"/>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200" b="1" spc="50" dirty="0" smtClean="0">
                <a:ln w="11430"/>
                <a:solidFill>
                  <a:srgbClr val="92D050"/>
                </a:solidFill>
                <a:effectLst>
                  <a:outerShdw blurRad="76200" dist="50800" dir="5400000" algn="tl" rotWithShape="0">
                    <a:srgbClr val="000000">
                      <a:alpha val="65000"/>
                    </a:srgbClr>
                  </a:outerShdw>
                </a:effectLst>
              </a:rPr>
              <a:t>Како забележувате погрешни дезинформации?</a:t>
            </a:r>
          </a:p>
          <a:p>
            <a:pPr algn="ctr"/>
            <a:endParaRPr lang="ru-RU" b="1" spc="50" dirty="0" smtClean="0">
              <a:ln w="11430"/>
              <a:solidFill>
                <a:srgbClr val="92D050"/>
              </a:solidFill>
              <a:effectLst>
                <a:outerShdw blurRad="76200" dist="50800" dir="5400000" algn="tl" rotWithShape="0">
                  <a:srgbClr val="000000">
                    <a:alpha val="65000"/>
                  </a:srgbClr>
                </a:outerShdw>
              </a:effectLst>
            </a:endParaRPr>
          </a:p>
        </p:txBody>
      </p:sp>
      <p:sp>
        <p:nvSpPr>
          <p:cNvPr id="3" name="Rectangle 2"/>
          <p:cNvSpPr/>
          <p:nvPr/>
        </p:nvSpPr>
        <p:spPr>
          <a:xfrm>
            <a:off x="990600" y="1631308"/>
            <a:ext cx="4724400" cy="4247317"/>
          </a:xfrm>
          <a:prstGeom prst="rect">
            <a:avLst/>
          </a:prstGeom>
        </p:spPr>
        <p:txBody>
          <a:bodyPr wrap="square">
            <a:spAutoFit/>
          </a:bodyPr>
          <a:lstStyle/>
          <a:p>
            <a:pPr marL="285750" indent="-285750">
              <a:buClr>
                <a:srgbClr val="00B050"/>
              </a:buClr>
              <a:buFont typeface="Webdings" pitchFamily="18" charset="2"/>
              <a:buChar char="¿"/>
            </a:pPr>
            <a:r>
              <a:rPr lang="ru-RU" dirty="0" smtClean="0"/>
              <a:t>Идентификувањето на дезинформации може да биде тешко. Клучен дел на идентификување на погрешна информација е да си поставиме дел од овие прашања:</a:t>
            </a:r>
          </a:p>
          <a:p>
            <a:pPr marL="285750" indent="-285750">
              <a:buClr>
                <a:srgbClr val="00B050"/>
              </a:buClr>
              <a:buFont typeface="Calibri" pitchFamily="34" charset="0"/>
              <a:buChar char="?"/>
            </a:pPr>
            <a:r>
              <a:rPr lang="ru-RU" dirty="0" smtClean="0"/>
              <a:t>Кој е авторот? </a:t>
            </a:r>
          </a:p>
          <a:p>
            <a:pPr marL="285750" indent="-285750">
              <a:buClr>
                <a:srgbClr val="00B050"/>
              </a:buClr>
              <a:buFont typeface="Calibri" pitchFamily="34" charset="0"/>
              <a:buChar char="?"/>
            </a:pPr>
            <a:r>
              <a:rPr lang="ru-RU" dirty="0" smtClean="0"/>
              <a:t>Дали тој/таа е сигурен извор?</a:t>
            </a:r>
          </a:p>
          <a:p>
            <a:pPr marL="285750" indent="-285750">
              <a:buClr>
                <a:srgbClr val="00B050"/>
              </a:buClr>
              <a:buFont typeface="Calibri" pitchFamily="34" charset="0"/>
              <a:buChar char="?"/>
            </a:pPr>
            <a:r>
              <a:rPr lang="ru-RU" dirty="0" smtClean="0"/>
              <a:t>Дали тие се гледаат како веродостојни како извори на вести за кои не работат?</a:t>
            </a:r>
          </a:p>
          <a:p>
            <a:pPr marL="285750" indent="-285750">
              <a:buClr>
                <a:srgbClr val="00B050"/>
              </a:buClr>
              <a:buFont typeface="Calibri" pitchFamily="34" charset="0"/>
              <a:buChar char="?"/>
            </a:pPr>
            <a:r>
              <a:rPr lang="ru-RU" dirty="0" smtClean="0"/>
              <a:t>Дали нивното известување било точно во минатото?</a:t>
            </a:r>
          </a:p>
          <a:p>
            <a:pPr marL="285750" indent="-285750">
              <a:buClr>
                <a:srgbClr val="00B050"/>
              </a:buClr>
              <a:buFont typeface="Calibri" pitchFamily="34" charset="0"/>
              <a:buChar char="?"/>
            </a:pPr>
            <a:r>
              <a:rPr lang="ru-RU" dirty="0" smtClean="0"/>
              <a:t>Што велат другите извори за таа тема?</a:t>
            </a:r>
          </a:p>
          <a:p>
            <a:pPr marL="285750" indent="-285750">
              <a:buClr>
                <a:srgbClr val="00B050"/>
              </a:buClr>
              <a:buFont typeface="Calibri" pitchFamily="34" charset="0"/>
              <a:buChar char="?"/>
            </a:pPr>
            <a:r>
              <a:rPr lang="ru-RU" dirty="0" smtClean="0"/>
              <a:t>Дали другите извори ги споделија истите информации? </a:t>
            </a:r>
            <a:endParaRPr lang="ru-RU" dirty="0"/>
          </a:p>
          <a:p>
            <a:pPr marL="285750" indent="-285750">
              <a:buClr>
                <a:srgbClr val="00B050"/>
              </a:buClr>
              <a:buFont typeface="Calibri" pitchFamily="34" charset="0"/>
              <a:buChar char="?"/>
            </a:pPr>
            <a:r>
              <a:rPr lang="ru-RU" dirty="0" smtClean="0"/>
              <a:t>Дали има вистински докази?</a:t>
            </a:r>
            <a:endParaRPr lang="ru-RU"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9800" y="2748030"/>
            <a:ext cx="2286000" cy="2013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91793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681766"/>
            <a:ext cx="4572000" cy="4093428"/>
          </a:xfrm>
          <a:prstGeom prst="rect">
            <a:avLst/>
          </a:prstGeom>
        </p:spPr>
        <p:txBody>
          <a:bodyPr>
            <a:spAutoFit/>
          </a:bodyPr>
          <a:lstStyle/>
          <a:p>
            <a:pPr marL="285750" indent="-285750">
              <a:buClr>
                <a:srgbClr val="00B050"/>
              </a:buClr>
              <a:buFont typeface="Webdings" pitchFamily="18" charset="2"/>
              <a:buChar char=""/>
            </a:pPr>
            <a:r>
              <a:rPr lang="ru-RU" sz="2000" dirty="0" smtClean="0"/>
              <a:t>Најчести дезинформации во секојдневниот живот :</a:t>
            </a:r>
          </a:p>
          <a:p>
            <a:pPr marL="285750" indent="-285750">
              <a:buClr>
                <a:srgbClr val="00B050"/>
              </a:buClr>
              <a:buFont typeface="Webdings" pitchFamily="18" charset="2"/>
              <a:buChar char=""/>
            </a:pPr>
            <a:r>
              <a:rPr lang="ru-RU" sz="2000" dirty="0"/>
              <a:t>Н</a:t>
            </a:r>
            <a:r>
              <a:rPr lang="ru-RU" sz="2000" dirty="0" smtClean="0"/>
              <a:t>ајчести дезинформации се од типот на фејк профили на инстаграм  или други социјални мрежи и пишување на сите од истиот профил  или постирање слики (сликите се земани од оргиналниот профил и се ставени под друго име на тој фејк профил)</a:t>
            </a:r>
          </a:p>
          <a:p>
            <a:pPr marL="285750" indent="-285750">
              <a:buClr>
                <a:srgbClr val="00B050"/>
              </a:buClr>
              <a:buFont typeface="Webdings" pitchFamily="18" charset="2"/>
              <a:buChar char=""/>
            </a:pPr>
            <a:r>
              <a:rPr lang="ru-RU" sz="2000" dirty="0" smtClean="0"/>
              <a:t> </a:t>
            </a:r>
            <a:r>
              <a:rPr lang="ru-RU" sz="2000" dirty="0"/>
              <a:t>Д</a:t>
            </a:r>
            <a:r>
              <a:rPr lang="ru-RU" sz="2000" dirty="0" smtClean="0"/>
              <a:t>руг пример  за тоа е лажната вест дека Донал Трамп ќе го исклучи тикток.</a:t>
            </a:r>
            <a:endParaRPr lang="en-US" sz="2000" dirty="0"/>
          </a:p>
        </p:txBody>
      </p:sp>
      <p:sp>
        <p:nvSpPr>
          <p:cNvPr id="4" name="Rectangle 3"/>
          <p:cNvSpPr/>
          <p:nvPr/>
        </p:nvSpPr>
        <p:spPr>
          <a:xfrm>
            <a:off x="990600" y="304800"/>
            <a:ext cx="7382149" cy="707886"/>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mk-MK" sz="4000" b="1" spc="50" dirty="0" smtClean="0">
                <a:ln w="11430"/>
                <a:solidFill>
                  <a:srgbClr val="92D050"/>
                </a:solidFill>
                <a:effectLst>
                  <a:outerShdw blurRad="76200" dist="50800" dir="5400000" algn="tl" rotWithShape="0">
                    <a:srgbClr val="000000">
                      <a:alpha val="65000"/>
                    </a:srgbClr>
                  </a:outerShdw>
                </a:effectLst>
              </a:rPr>
              <a:t>Примери за дезинформации</a:t>
            </a:r>
            <a:endParaRPr lang="en-US" sz="4000" b="1" spc="50" dirty="0">
              <a:ln w="11430"/>
              <a:solidFill>
                <a:srgbClr val="92D050"/>
              </a:solidFill>
              <a:effectLst>
                <a:outerShdw blurRad="76200" dist="50800" dir="5400000" algn="tl" rotWithShape="0">
                  <a:srgbClr val="000000">
                    <a:alpha val="65000"/>
                  </a:srgbClr>
                </a:outerShdw>
              </a:effectLst>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9047"/>
          <a:stretch/>
        </p:blipFill>
        <p:spPr>
          <a:xfrm>
            <a:off x="5257800" y="1426101"/>
            <a:ext cx="2362200" cy="2148491"/>
          </a:xfrm>
          <a:prstGeom prst="rect">
            <a:avLst/>
          </a:prstGeom>
        </p:spPr>
      </p:pic>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9616" y="3983308"/>
            <a:ext cx="3117968" cy="1858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0484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371600"/>
            <a:ext cx="8610600" cy="2554545"/>
          </a:xfrm>
          <a:prstGeom prst="rect">
            <a:avLst/>
          </a:prstGeom>
        </p:spPr>
        <p:txBody>
          <a:bodyPr wrap="square">
            <a:spAutoFit/>
          </a:bodyPr>
          <a:lstStyle/>
          <a:p>
            <a:pPr marL="285750" indent="-285750">
              <a:buClr>
                <a:srgbClr val="00B050"/>
              </a:buClr>
              <a:buFont typeface="Webdings" pitchFamily="18" charset="2"/>
              <a:buChar char=""/>
            </a:pPr>
            <a:r>
              <a:rPr lang="ru-RU" sz="1600" dirty="0" smtClean="0"/>
              <a:t> Откако на 9 октомври е покрената операцијата „Извор на мирот" чија цел е придонес за воспоставување на мирот и стабилноста на северот на Сирија, како и уништување на терористичкиот коридор, кој терористите на ЈПГ/ПКК настојуваат да го формираат јужно од границата со Турција, на интернет и во некои медиуми се шират разни лаги во врска со операцијата, јавува Anadolu Agency (AA).Овој пат американскиот канал „ABC" снимката која настанала за време на презентацијата на оружје ја објави како да е снимена во текот на операцијата „Извор на мирот".Како што напредува операцијата „Извор на мирот" така на социјалните мрежи и во медиумите се пласираат фотографии и видеоснимки, настанати во некои потполно поинакви ситуации, со цел ширење дезинформации и манипулирање со јавноста.</a:t>
            </a:r>
            <a:endParaRPr lang="ru-RU" sz="1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038600"/>
            <a:ext cx="3609903" cy="221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057400" y="609600"/>
            <a:ext cx="5120312"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mk-MK" sz="2800" b="1" spc="50" dirty="0" smtClean="0">
                <a:ln w="11430"/>
                <a:solidFill>
                  <a:srgbClr val="92D050"/>
                </a:solidFill>
                <a:effectLst>
                  <a:outerShdw blurRad="76200" dist="50800" dir="5400000" algn="tl" rotWithShape="0">
                    <a:srgbClr val="000000">
                      <a:alpha val="65000"/>
                    </a:srgbClr>
                  </a:outerShdw>
                </a:effectLst>
              </a:rPr>
              <a:t>Пример за дезинформација</a:t>
            </a:r>
            <a:endParaRPr lang="en-US" sz="2800" b="1" spc="50" dirty="0">
              <a:ln w="11430"/>
              <a:solidFill>
                <a:srgbClr val="92D05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363364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5200" y="457200"/>
            <a:ext cx="1808508" cy="830997"/>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mk-MK" sz="4800" b="1" spc="50" dirty="0" smtClean="0">
                <a:ln w="11430"/>
                <a:solidFill>
                  <a:srgbClr val="92D050"/>
                </a:solidFill>
                <a:effectLst>
                  <a:outerShdw blurRad="76200" dist="50800" dir="5400000" algn="tl" rotWithShape="0">
                    <a:srgbClr val="000000">
                      <a:alpha val="65000"/>
                    </a:srgbClr>
                  </a:outerShdw>
                </a:effectLst>
              </a:rPr>
              <a:t>КВИЗ</a:t>
            </a:r>
            <a:endParaRPr lang="en-US" sz="4800" b="1" spc="50" dirty="0">
              <a:ln w="11430"/>
              <a:solidFill>
                <a:srgbClr val="92D050"/>
              </a:solidFill>
              <a:effectLst>
                <a:outerShdw blurRad="76200" dist="50800" dir="5400000" algn="tl" rotWithShape="0">
                  <a:srgbClr val="000000">
                    <a:alpha val="65000"/>
                  </a:srgbClr>
                </a:outerShdw>
              </a:effectLst>
            </a:endParaRPr>
          </a:p>
        </p:txBody>
      </p:sp>
      <p:sp>
        <p:nvSpPr>
          <p:cNvPr id="3" name="Rectangle 2"/>
          <p:cNvSpPr/>
          <p:nvPr/>
        </p:nvSpPr>
        <p:spPr>
          <a:xfrm>
            <a:off x="381000" y="1752600"/>
            <a:ext cx="6248400" cy="2862322"/>
          </a:xfrm>
          <a:prstGeom prst="rect">
            <a:avLst/>
          </a:prstGeom>
        </p:spPr>
        <p:txBody>
          <a:bodyPr wrap="square">
            <a:spAutoFit/>
          </a:bodyPr>
          <a:lstStyle/>
          <a:p>
            <a:r>
              <a:rPr lang="ru-RU" sz="3600" b="1" dirty="0" smtClean="0"/>
              <a:t>1.Што </a:t>
            </a:r>
            <a:r>
              <a:rPr lang="ru-RU" sz="3600" b="1" dirty="0"/>
              <a:t>подразбираме под дезинформација?</a:t>
            </a:r>
          </a:p>
          <a:p>
            <a:pPr marL="342900" indent="-342900">
              <a:buFont typeface="Arial" pitchFamily="34" charset="0"/>
              <a:buChar char="•"/>
            </a:pPr>
            <a:r>
              <a:rPr lang="ru-RU" sz="3600" dirty="0" smtClean="0"/>
              <a:t>А)ширење </a:t>
            </a:r>
            <a:r>
              <a:rPr lang="ru-RU" sz="3600" dirty="0"/>
              <a:t>на лажни вести</a:t>
            </a:r>
          </a:p>
          <a:p>
            <a:pPr marL="342900" indent="-342900">
              <a:buFont typeface="Arial" pitchFamily="34" charset="0"/>
              <a:buChar char="•"/>
            </a:pPr>
            <a:r>
              <a:rPr lang="ru-RU" sz="3600" dirty="0" smtClean="0"/>
              <a:t>Б)факти</a:t>
            </a:r>
          </a:p>
          <a:p>
            <a:pPr marL="342900" indent="-342900">
              <a:buFont typeface="Arial" pitchFamily="34" charset="0"/>
              <a:buChar char="•"/>
            </a:pPr>
            <a:r>
              <a:rPr lang="ru-RU" sz="3600" dirty="0" smtClean="0"/>
              <a:t>В)точни информации</a:t>
            </a:r>
          </a:p>
        </p:txBody>
      </p:sp>
    </p:spTree>
    <p:extLst>
      <p:ext uri="{BB962C8B-B14F-4D97-AF65-F5344CB8AC3E}">
        <p14:creationId xmlns:p14="http://schemas.microsoft.com/office/powerpoint/2010/main" val="1120007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153400" cy="461665"/>
          </a:xfrm>
          <a:prstGeom prst="rect">
            <a:avLst/>
          </a:prstGeom>
          <a:noFill/>
        </p:spPr>
        <p:txBody>
          <a:bodyPr wrap="square" rtlCol="0">
            <a:spAutoFit/>
          </a:bodyPr>
          <a:lstStyle/>
          <a:p>
            <a:r>
              <a:rPr lang="mk-MK" sz="2400" b="1" dirty="0" smtClean="0">
                <a:solidFill>
                  <a:srgbClr val="92D050"/>
                </a:solidFill>
              </a:rPr>
              <a:t>Точен одговор:</a:t>
            </a:r>
            <a:r>
              <a:rPr lang="mk-MK" sz="2400" dirty="0" smtClean="0">
                <a:solidFill>
                  <a:schemeClr val="bg1"/>
                </a:solidFill>
              </a:rPr>
              <a:t>А)ширење</a:t>
            </a:r>
            <a:r>
              <a:rPr lang="mk-MK" sz="2400" b="1" dirty="0" smtClean="0">
                <a:solidFill>
                  <a:srgbClr val="92D050"/>
                </a:solidFill>
              </a:rPr>
              <a:t> </a:t>
            </a:r>
            <a:r>
              <a:rPr lang="mk-MK" sz="2400" dirty="0" smtClean="0"/>
              <a:t>на лажни вести</a:t>
            </a:r>
            <a:endParaRPr lang="en-US" sz="2400" dirty="0"/>
          </a:p>
        </p:txBody>
      </p:sp>
      <p:sp>
        <p:nvSpPr>
          <p:cNvPr id="4" name="TextBox 3"/>
          <p:cNvSpPr txBox="1"/>
          <p:nvPr/>
        </p:nvSpPr>
        <p:spPr>
          <a:xfrm>
            <a:off x="521918" y="1447800"/>
            <a:ext cx="6477000" cy="2862322"/>
          </a:xfrm>
          <a:prstGeom prst="rect">
            <a:avLst/>
          </a:prstGeom>
          <a:noFill/>
        </p:spPr>
        <p:txBody>
          <a:bodyPr wrap="square" rtlCol="0">
            <a:spAutoFit/>
          </a:bodyPr>
          <a:lstStyle/>
          <a:p>
            <a:r>
              <a:rPr lang="mk-MK" sz="3600" b="1" dirty="0" smtClean="0"/>
              <a:t>2.Дезинформациите се добро нешто и помагаат при истражувања.</a:t>
            </a:r>
          </a:p>
          <a:p>
            <a:pPr marL="285750" indent="-285750">
              <a:buFont typeface="Arial" pitchFamily="34" charset="0"/>
              <a:buChar char="•"/>
            </a:pPr>
            <a:r>
              <a:rPr lang="mk-MK" sz="3600" dirty="0" smtClean="0"/>
              <a:t>Точно</a:t>
            </a:r>
          </a:p>
          <a:p>
            <a:pPr marL="285750" indent="-285750">
              <a:buFont typeface="Arial" pitchFamily="34" charset="0"/>
              <a:buChar char="•"/>
            </a:pPr>
            <a:r>
              <a:rPr lang="mk-MK" sz="3600" dirty="0" smtClean="0"/>
              <a:t>Неточно</a:t>
            </a:r>
            <a:endParaRPr lang="en-US" sz="3600" dirty="0"/>
          </a:p>
        </p:txBody>
      </p:sp>
    </p:spTree>
    <p:extLst>
      <p:ext uri="{BB962C8B-B14F-4D97-AF65-F5344CB8AC3E}">
        <p14:creationId xmlns:p14="http://schemas.microsoft.com/office/powerpoint/2010/main" val="862378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4572000" cy="461665"/>
          </a:xfrm>
          <a:prstGeom prst="rect">
            <a:avLst/>
          </a:prstGeom>
          <a:noFill/>
        </p:spPr>
        <p:txBody>
          <a:bodyPr wrap="square" rtlCol="0">
            <a:spAutoFit/>
          </a:bodyPr>
          <a:lstStyle/>
          <a:p>
            <a:r>
              <a:rPr lang="mk-MK" sz="2400" b="1" dirty="0" smtClean="0">
                <a:solidFill>
                  <a:srgbClr val="92D050"/>
                </a:solidFill>
              </a:rPr>
              <a:t>Точен одговор:</a:t>
            </a:r>
            <a:r>
              <a:rPr lang="mk-MK" sz="2400" dirty="0" smtClean="0">
                <a:solidFill>
                  <a:schemeClr val="bg1"/>
                </a:solidFill>
              </a:rPr>
              <a:t>Неточно</a:t>
            </a:r>
            <a:endParaRPr lang="en-US" sz="2400" dirty="0">
              <a:solidFill>
                <a:schemeClr val="bg1"/>
              </a:solidFill>
            </a:endParaRPr>
          </a:p>
        </p:txBody>
      </p:sp>
      <p:sp>
        <p:nvSpPr>
          <p:cNvPr id="3" name="Rectangle 2"/>
          <p:cNvSpPr/>
          <p:nvPr/>
        </p:nvSpPr>
        <p:spPr>
          <a:xfrm>
            <a:off x="609600" y="1447800"/>
            <a:ext cx="7086600" cy="3970318"/>
          </a:xfrm>
          <a:prstGeom prst="rect">
            <a:avLst/>
          </a:prstGeom>
        </p:spPr>
        <p:txBody>
          <a:bodyPr wrap="square">
            <a:spAutoFit/>
          </a:bodyPr>
          <a:lstStyle/>
          <a:p>
            <a:r>
              <a:rPr lang="ru-RU" sz="3600" b="1" dirty="0" smtClean="0"/>
              <a:t>3.Дезинформацијата гласи:Донал Трамп</a:t>
            </a:r>
          </a:p>
          <a:p>
            <a:r>
              <a:rPr lang="ru-RU" sz="3600" b="1" dirty="0"/>
              <a:t>г</a:t>
            </a:r>
            <a:r>
              <a:rPr lang="ru-RU" sz="3600" b="1" dirty="0" smtClean="0"/>
              <a:t>о.......</a:t>
            </a:r>
            <a:endParaRPr lang="ru-RU" sz="3600" b="1" dirty="0"/>
          </a:p>
          <a:p>
            <a:pPr marL="285750" indent="-285750">
              <a:buFont typeface="Arial" pitchFamily="34" charset="0"/>
              <a:buChar char="•"/>
            </a:pPr>
            <a:r>
              <a:rPr lang="ru-RU" sz="3600" dirty="0" smtClean="0"/>
              <a:t>А)Укинува  </a:t>
            </a:r>
            <a:r>
              <a:rPr lang="ru-RU" sz="3600" dirty="0"/>
              <a:t>инстаграм во Италија</a:t>
            </a:r>
          </a:p>
          <a:p>
            <a:pPr marL="285750" indent="-285750">
              <a:buFont typeface="Arial" pitchFamily="34" charset="0"/>
              <a:buChar char="•"/>
            </a:pPr>
            <a:r>
              <a:rPr lang="ru-RU" sz="3600" dirty="0" smtClean="0"/>
              <a:t>Б)Укинува снапчат </a:t>
            </a:r>
            <a:r>
              <a:rPr lang="ru-RU" sz="3600" dirty="0"/>
              <a:t>во Америка</a:t>
            </a:r>
          </a:p>
          <a:p>
            <a:pPr marL="285750" indent="-285750">
              <a:buFont typeface="Arial" pitchFamily="34" charset="0"/>
              <a:buChar char="•"/>
            </a:pPr>
            <a:r>
              <a:rPr lang="ru-RU" sz="3600" dirty="0" smtClean="0"/>
              <a:t>В)Укинува </a:t>
            </a:r>
            <a:r>
              <a:rPr lang="ru-RU" sz="3600" dirty="0"/>
              <a:t>тикток во </a:t>
            </a:r>
            <a:r>
              <a:rPr lang="ru-RU" sz="3600" dirty="0" smtClean="0"/>
              <a:t>Америка</a:t>
            </a:r>
            <a:endParaRPr lang="ru-RU" sz="3600" dirty="0"/>
          </a:p>
        </p:txBody>
      </p:sp>
    </p:spTree>
    <p:extLst>
      <p:ext uri="{BB962C8B-B14F-4D97-AF65-F5344CB8AC3E}">
        <p14:creationId xmlns:p14="http://schemas.microsoft.com/office/powerpoint/2010/main" val="4087523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077200" cy="461665"/>
          </a:xfrm>
          <a:prstGeom prst="rect">
            <a:avLst/>
          </a:prstGeom>
          <a:noFill/>
        </p:spPr>
        <p:txBody>
          <a:bodyPr wrap="square" rtlCol="0">
            <a:spAutoFit/>
          </a:bodyPr>
          <a:lstStyle/>
          <a:p>
            <a:r>
              <a:rPr lang="mk-MK" sz="2400" b="1" dirty="0" smtClean="0">
                <a:solidFill>
                  <a:srgbClr val="92D050"/>
                </a:solidFill>
              </a:rPr>
              <a:t>Точен одговор: </a:t>
            </a:r>
            <a:r>
              <a:rPr lang="mk-MK" sz="2400" dirty="0"/>
              <a:t>В) Укинува тикток во Америка</a:t>
            </a:r>
            <a:endParaRPr lang="en-US" sz="2400" dirty="0"/>
          </a:p>
        </p:txBody>
      </p:sp>
      <p:sp>
        <p:nvSpPr>
          <p:cNvPr id="3" name="TextBox 2"/>
          <p:cNvSpPr txBox="1"/>
          <p:nvPr/>
        </p:nvSpPr>
        <p:spPr>
          <a:xfrm>
            <a:off x="211899" y="1114982"/>
            <a:ext cx="8915400" cy="3816429"/>
          </a:xfrm>
          <a:prstGeom prst="rect">
            <a:avLst/>
          </a:prstGeom>
          <a:noFill/>
        </p:spPr>
        <p:txBody>
          <a:bodyPr wrap="square" rtlCol="0">
            <a:spAutoFit/>
          </a:bodyPr>
          <a:lstStyle/>
          <a:p>
            <a:r>
              <a:rPr lang="mk-MK" sz="3400" b="1" dirty="0" smtClean="0"/>
              <a:t>4.Дали може да препознаеме дали нечив профил на социјалните мрежи е лажен преку </a:t>
            </a:r>
            <a:r>
              <a:rPr lang="ru-RU" sz="3400" b="1" dirty="0" smtClean="0"/>
              <a:t>начинот на однесување,сликите,следнебиците кој што го следат, објавите кој ги става и сл?</a:t>
            </a:r>
          </a:p>
          <a:p>
            <a:pPr marL="285750" indent="-285750">
              <a:buFont typeface="Arial" pitchFamily="34" charset="0"/>
              <a:buChar char="•"/>
            </a:pPr>
            <a:r>
              <a:rPr lang="ru-RU" sz="3600" dirty="0" smtClean="0"/>
              <a:t>Да</a:t>
            </a:r>
          </a:p>
          <a:p>
            <a:pPr marL="285750" indent="-285750">
              <a:buFont typeface="Arial" pitchFamily="34" charset="0"/>
              <a:buChar char="•"/>
            </a:pPr>
            <a:r>
              <a:rPr lang="ru-RU" sz="3600" dirty="0" smtClean="0"/>
              <a:t>Не</a:t>
            </a:r>
            <a:endParaRPr lang="en-US" sz="3600" dirty="0"/>
          </a:p>
        </p:txBody>
      </p:sp>
    </p:spTree>
    <p:extLst>
      <p:ext uri="{BB962C8B-B14F-4D97-AF65-F5344CB8AC3E}">
        <p14:creationId xmlns:p14="http://schemas.microsoft.com/office/powerpoint/2010/main" val="2331211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2" y="3048000"/>
            <a:ext cx="4125238" cy="274796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399" y="1368019"/>
            <a:ext cx="4667249" cy="190119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4455" y="708892"/>
            <a:ext cx="3219450" cy="3219450"/>
          </a:xfrm>
          <a:prstGeom prst="rect">
            <a:avLst/>
          </a:prstGeom>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7074" y="2588151"/>
            <a:ext cx="276225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95666" y="3581400"/>
            <a:ext cx="3782064" cy="2519362"/>
          </a:xfrm>
          <a:prstGeom prst="rect">
            <a:avLst/>
          </a:prstGeom>
        </p:spPr>
      </p:pic>
      <p:sp>
        <p:nvSpPr>
          <p:cNvPr id="2" name="Rectangle 1"/>
          <p:cNvSpPr/>
          <p:nvPr/>
        </p:nvSpPr>
        <p:spPr>
          <a:xfrm>
            <a:off x="2050360" y="2545940"/>
            <a:ext cx="5528190" cy="1446550"/>
          </a:xfrm>
          <a:prstGeom prst="rect">
            <a:avLst/>
          </a:prstGeom>
          <a:solidFill>
            <a:srgbClr val="92D050"/>
          </a:solidFill>
          <a:ln w="38100">
            <a:solidFill>
              <a:srgbClr val="00B050"/>
            </a:solidFill>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mk-MK" sz="4400" b="1" spc="50" dirty="0" smtClean="0">
                <a:ln w="11430"/>
                <a:solidFill>
                  <a:schemeClr val="bg1"/>
                </a:solidFill>
                <a:effectLst>
                  <a:outerShdw blurRad="76200" dist="50800" dir="5400000" algn="tl" rotWithShape="0">
                    <a:srgbClr val="000000">
                      <a:alpha val="65000"/>
                    </a:srgbClr>
                  </a:outerShdw>
                </a:effectLst>
              </a:rPr>
              <a:t>Ви благодараме на вниманието !</a:t>
            </a:r>
            <a:endParaRPr lang="en-US" sz="4400" b="1" spc="50" dirty="0">
              <a:ln w="11430"/>
              <a:solidFill>
                <a:schemeClr val="bg1"/>
              </a:solidFill>
              <a:effectLst>
                <a:outerShdw blurRad="76200" dist="50800" dir="5400000" algn="tl" rotWithShape="0">
                  <a:srgbClr val="000000">
                    <a:alpha val="65000"/>
                  </a:srgbClr>
                </a:outerShdw>
              </a:effectLst>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385835"/>
            <a:ext cx="550545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25002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Custom 1">
      <a:dk1>
        <a:srgbClr val="FFFFFF"/>
      </a:dk1>
      <a:lt1>
        <a:sysClr val="window" lastClr="FFFFFF"/>
      </a:lt1>
      <a:dk2>
        <a:srgbClr val="481F67"/>
      </a:dk2>
      <a:lt2>
        <a:srgbClr val="7030A0"/>
      </a:lt2>
      <a:accent1>
        <a:srgbClr val="6076B4"/>
      </a:accent1>
      <a:accent2>
        <a:srgbClr val="567292"/>
      </a:accent2>
      <a:accent3>
        <a:srgbClr val="172B4B"/>
      </a:accent3>
      <a:accent4>
        <a:srgbClr val="1A0543"/>
      </a:accent4>
      <a:accent5>
        <a:srgbClr val="741791"/>
      </a:accent5>
      <a:accent6>
        <a:srgbClr val="7A2894"/>
      </a:accent6>
      <a:hlink>
        <a:srgbClr val="D8D8D8"/>
      </a:hlink>
      <a:folHlink>
        <a:srgbClr val="D8D8D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106</TotalTime>
  <Words>641</Words>
  <Application>Microsoft Office PowerPoint</Application>
  <PresentationFormat>On-screen Show (4:3)</PresentationFormat>
  <Paragraphs>46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Foundry</vt:lpstr>
      <vt:lpstr>Дезинформации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Дезинформации</dc:title>
  <dc:creator>Marina</dc:creator>
  <cp:lastModifiedBy>Marina</cp:lastModifiedBy>
  <cp:revision>12</cp:revision>
  <dcterms:created xsi:type="dcterms:W3CDTF">2022-01-31T20:31:53Z</dcterms:created>
  <dcterms:modified xsi:type="dcterms:W3CDTF">2022-02-07T19:03:01Z</dcterms:modified>
</cp:coreProperties>
</file>