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57" r:id="rId4"/>
    <p:sldId id="264" r:id="rId5"/>
    <p:sldId id="263" r:id="rId6"/>
    <p:sldId id="258" r:id="rId7"/>
    <p:sldId id="259" r:id="rId8"/>
    <p:sldId id="260" r:id="rId9"/>
    <p:sldId id="261"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45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E260E06-135D-47E5-89CC-859023AD71BA}" type="datetimeFigureOut">
              <a:rPr lang="en-US" smtClean="0"/>
              <a:pPr/>
              <a:t>2/24/2022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42B7A6-875D-4060-80D9-37ED1255F8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260E06-135D-47E5-89CC-859023AD71BA}" type="datetimeFigureOut">
              <a:rPr lang="en-US" smtClean="0"/>
              <a:pPr/>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E260E06-135D-47E5-89CC-859023AD71BA}" type="datetimeFigureOut">
              <a:rPr lang="en-US" smtClean="0"/>
              <a:pPr/>
              <a:t>2/24/2022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E260E06-135D-47E5-89CC-859023AD71BA}" type="datetimeFigureOut">
              <a:rPr lang="en-US" smtClean="0"/>
              <a:pPr/>
              <a:t>2/24/2022</a:t>
            </a:fld>
            <a:endParaRPr lang="en-US"/>
          </a:p>
        </p:txBody>
      </p:sp>
      <p:sp>
        <p:nvSpPr>
          <p:cNvPr id="8" name="Slide Number Placeholder 7"/>
          <p:cNvSpPr>
            <a:spLocks noGrp="1"/>
          </p:cNvSpPr>
          <p:nvPr>
            <p:ph type="sldNum" sz="quarter" idx="11"/>
          </p:nvPr>
        </p:nvSpPr>
        <p:spPr/>
        <p:txBody>
          <a:bodyPr/>
          <a:lstStyle/>
          <a:p>
            <a:fld id="{8842B7A6-875D-4060-80D9-37ED1255F825}"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60E06-135D-47E5-89CC-859023AD71BA}" type="datetimeFigureOut">
              <a:rPr lang="en-US" smtClean="0"/>
              <a:pPr/>
              <a:t>2/24/2022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260E06-135D-47E5-89CC-859023AD71BA}" type="datetimeFigureOut">
              <a:rPr lang="en-US" smtClean="0"/>
              <a:pPr/>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8842B7A6-875D-4060-80D9-37ED1255F82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8E260E06-135D-47E5-89CC-859023AD71BA}" type="datetimeFigureOut">
              <a:rPr lang="en-US" smtClean="0"/>
              <a:pPr/>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E260E06-135D-47E5-89CC-859023AD71BA}" type="datetimeFigureOut">
              <a:rPr lang="en-US" smtClean="0"/>
              <a:pPr/>
              <a:t>2/24/2022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842B7A6-875D-4060-80D9-37ED1255F8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E260E06-135D-47E5-89CC-859023AD71BA}" type="datetimeFigureOut">
              <a:rPr lang="en-US" smtClean="0"/>
              <a:pPr/>
              <a:t>2/24/2022</a:t>
            </a:fld>
            <a:endParaRPr lang="en-US"/>
          </a:p>
        </p:txBody>
      </p:sp>
      <p:sp>
        <p:nvSpPr>
          <p:cNvPr id="9" name="Slide Number Placeholder 8"/>
          <p:cNvSpPr>
            <a:spLocks noGrp="1"/>
          </p:cNvSpPr>
          <p:nvPr>
            <p:ph type="sldNum" sz="quarter" idx="15"/>
          </p:nvPr>
        </p:nvSpPr>
        <p:spPr/>
        <p:txBody>
          <a:bodyPr rtlCol="0"/>
          <a:lstStyle/>
          <a:p>
            <a:fld id="{8842B7A6-875D-4060-80D9-37ED1255F825}"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842B7A6-875D-4060-80D9-37ED1255F8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E260E06-135D-47E5-89CC-859023AD71BA}" type="datetimeFigureOut">
              <a:rPr lang="en-US" smtClean="0"/>
              <a:pPr/>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2B7A6-875D-4060-80D9-37ED1255F825}"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E260E06-135D-47E5-89CC-859023AD71BA}" type="datetimeFigureOut">
              <a:rPr lang="en-US" smtClean="0"/>
              <a:pPr/>
              <a:t>2/24/2022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2B7A6-875D-4060-80D9-37ED1255F825}"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E260E06-135D-47E5-89CC-859023AD71BA}" type="datetimeFigureOut">
              <a:rPr lang="en-US" smtClean="0"/>
              <a:pPr/>
              <a:t>2/24/2022</a:t>
            </a:fld>
            <a:endParaRPr lang="en-US"/>
          </a:p>
        </p:txBody>
      </p:sp>
      <p:sp>
        <p:nvSpPr>
          <p:cNvPr id="7" name="Slide Number Placeholder 6"/>
          <p:cNvSpPr>
            <a:spLocks noGrp="1"/>
          </p:cNvSpPr>
          <p:nvPr>
            <p:ph type="sldNum" sz="quarter" idx="11"/>
          </p:nvPr>
        </p:nvSpPr>
        <p:spPr/>
        <p:txBody>
          <a:bodyPr rtlCol="0"/>
          <a:lstStyle/>
          <a:p>
            <a:fld id="{8842B7A6-875D-4060-80D9-37ED1255F825}"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60E06-135D-47E5-89CC-859023AD71BA}" type="datetimeFigureOut">
              <a:rPr lang="en-US" smtClean="0"/>
              <a:pPr/>
              <a:t>2/24/2022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E260E06-135D-47E5-89CC-859023AD71BA}" type="datetimeFigureOut">
              <a:rPr lang="en-US" smtClean="0"/>
              <a:pPr/>
              <a:t>2/24/2022</a:t>
            </a:fld>
            <a:endParaRPr lang="en-US"/>
          </a:p>
        </p:txBody>
      </p:sp>
      <p:sp>
        <p:nvSpPr>
          <p:cNvPr id="22" name="Slide Number Placeholder 21"/>
          <p:cNvSpPr>
            <a:spLocks noGrp="1"/>
          </p:cNvSpPr>
          <p:nvPr>
            <p:ph type="sldNum" sz="quarter" idx="15"/>
          </p:nvPr>
        </p:nvSpPr>
        <p:spPr/>
        <p:txBody>
          <a:bodyPr rtlCol="0"/>
          <a:lstStyle/>
          <a:p>
            <a:fld id="{8842B7A6-875D-4060-80D9-37ED1255F825}"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E260E06-135D-47E5-89CC-859023AD71BA}" type="datetimeFigureOut">
              <a:rPr lang="en-US" smtClean="0"/>
              <a:pPr/>
              <a:t>2/24/2022</a:t>
            </a:fld>
            <a:endParaRPr lang="en-US"/>
          </a:p>
        </p:txBody>
      </p:sp>
      <p:sp>
        <p:nvSpPr>
          <p:cNvPr id="18" name="Slide Number Placeholder 17"/>
          <p:cNvSpPr>
            <a:spLocks noGrp="1"/>
          </p:cNvSpPr>
          <p:nvPr>
            <p:ph type="sldNum" sz="quarter" idx="11"/>
          </p:nvPr>
        </p:nvSpPr>
        <p:spPr/>
        <p:txBody>
          <a:bodyPr rtlCol="0"/>
          <a:lstStyle/>
          <a:p>
            <a:fld id="{8842B7A6-875D-4060-80D9-37ED1255F825}"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260E06-135D-47E5-89CC-859023AD71BA}" type="datetimeFigureOut">
              <a:rPr lang="en-US" smtClean="0"/>
              <a:pPr/>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2B7A6-875D-4060-80D9-37ED1255F82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8E260E06-135D-47E5-89CC-859023AD71BA}" type="datetimeFigureOut">
              <a:rPr lang="en-US" smtClean="0"/>
              <a:pPr/>
              <a:t>2/24/2022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842B7A6-875D-4060-80D9-37ED1255F82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E260E06-135D-47E5-89CC-859023AD71BA}" type="datetimeFigureOut">
              <a:rPr lang="en-US" smtClean="0"/>
              <a:pPr/>
              <a:t>2/24/2022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842B7A6-875D-4060-80D9-37ED1255F8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 Target="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5105400" cy="4648200"/>
          </a:xfrm>
        </p:spPr>
        <p:txBody>
          <a:bodyPr>
            <a:normAutofit fontScale="90000"/>
          </a:bodyPr>
          <a:lstStyle/>
          <a:p>
            <a:pPr algn="ctr"/>
            <a:r>
              <a:rPr lang="mk-MK" dirty="0" smtClean="0"/>
              <a:t>САЈБЕР НАСИЛСТВО</a:t>
            </a:r>
            <a:br>
              <a:rPr lang="mk-MK" dirty="0" smtClean="0"/>
            </a:br>
            <a:r>
              <a:rPr lang="mk-MK" dirty="0" smtClean="0"/>
              <a:t/>
            </a:r>
            <a:br>
              <a:rPr lang="mk-MK" dirty="0" smtClean="0"/>
            </a:br>
            <a:r>
              <a:rPr lang="mk-MK" dirty="0" smtClean="0"/>
              <a:t>ООУ </a:t>
            </a:r>
            <a:r>
              <a:rPr lang="mk-MK" dirty="0" smtClean="0"/>
              <a:t>„сандо масев</a:t>
            </a:r>
            <a:r>
              <a:rPr lang="mk-MK" dirty="0" smtClean="0"/>
              <a:t>“</a:t>
            </a:r>
            <a:r>
              <a:rPr lang="en-US" dirty="0" smtClean="0"/>
              <a:t/>
            </a:r>
            <a:br>
              <a:rPr lang="en-US" dirty="0" smtClean="0"/>
            </a:br>
            <a:r>
              <a:rPr lang="mk-MK" dirty="0" smtClean="0"/>
              <a:t>струмица</a:t>
            </a:r>
            <a:r>
              <a:rPr lang="mk-MK" dirty="0" smtClean="0"/>
              <a:t/>
            </a:r>
            <a:br>
              <a:rPr lang="mk-MK" dirty="0" smtClean="0"/>
            </a:br>
            <a:r>
              <a:rPr lang="mk-MK" dirty="0" smtClean="0"/>
              <a:t/>
            </a:r>
            <a:br>
              <a:rPr lang="mk-MK" dirty="0" smtClean="0"/>
            </a:br>
            <a:endParaRPr lang="en-US" dirty="0"/>
          </a:p>
        </p:txBody>
      </p:sp>
      <p:sp>
        <p:nvSpPr>
          <p:cNvPr id="3" name="Subtitle 2"/>
          <p:cNvSpPr>
            <a:spLocks noGrp="1"/>
          </p:cNvSpPr>
          <p:nvPr>
            <p:ph type="subTitle" idx="1"/>
          </p:nvPr>
        </p:nvSpPr>
        <p:spPr>
          <a:xfrm>
            <a:off x="0" y="5334000"/>
            <a:ext cx="8763000" cy="1524000"/>
          </a:xfrm>
        </p:spPr>
        <p:txBody>
          <a:bodyPr>
            <a:normAutofit fontScale="47500" lnSpcReduction="20000"/>
          </a:bodyPr>
          <a:lstStyle/>
          <a:p>
            <a:endParaRPr lang="mk-MK" dirty="0" smtClean="0"/>
          </a:p>
          <a:p>
            <a:pPr algn="l"/>
            <a:r>
              <a:rPr lang="mk-MK" sz="2900" dirty="0" smtClean="0"/>
              <a:t>Изработиле</a:t>
            </a:r>
            <a:r>
              <a:rPr lang="en-US" sz="2900" dirty="0" smtClean="0"/>
              <a:t>:</a:t>
            </a:r>
            <a:r>
              <a:rPr lang="mk-MK" sz="2900" dirty="0" smtClean="0"/>
              <a:t>Иван Гарванлиев, Иван Гудев, Милош Китановиќ, Теодор Чочовски, Симон Ѓоргиев</a:t>
            </a:r>
          </a:p>
          <a:p>
            <a:pPr algn="l"/>
            <a:r>
              <a:rPr lang="mk-MK" sz="2900" dirty="0" smtClean="0"/>
              <a:t>Ментор-Билјана Николова</a:t>
            </a:r>
          </a:p>
          <a:p>
            <a:pPr algn="l"/>
            <a:endParaRPr lang="mk-MK" dirty="0" smtClean="0"/>
          </a:p>
          <a:p>
            <a:pPr algn="l"/>
            <a:endParaRPr lang="mk-MK" dirty="0" smtClean="0"/>
          </a:p>
          <a:p>
            <a:pPr algn="l"/>
            <a:endParaRPr lang="mk-MK" dirty="0" smtClean="0"/>
          </a:p>
          <a:p>
            <a:pPr algn="l"/>
            <a:endParaRPr lang="en-US" dirty="0" smtClean="0"/>
          </a:p>
          <a:p>
            <a:r>
              <a:rPr lang="mk-MK" dirty="0" smtClean="0"/>
              <a:t> </a:t>
            </a:r>
          </a:p>
          <a:p>
            <a:endParaRPr lang="mk-MK" dirty="0" smtClean="0"/>
          </a:p>
        </p:txBody>
      </p:sp>
      <p:sp>
        <p:nvSpPr>
          <p:cNvPr id="19458" name="AutoShape 2" descr="Сајбер насилство - и тоа е насилство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4" descr="download (2).jpg"/>
          <p:cNvPicPr>
            <a:picLocks noChangeAspect="1"/>
          </p:cNvPicPr>
          <p:nvPr/>
        </p:nvPicPr>
        <p:blipFill>
          <a:blip r:embed="rId2" cstate="print"/>
          <a:stretch>
            <a:fillRect/>
          </a:stretch>
        </p:blipFill>
        <p:spPr>
          <a:xfrm>
            <a:off x="5334000" y="152400"/>
            <a:ext cx="3657600" cy="3657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k-MK" b="1" dirty="0" smtClean="0"/>
              <a:t>Што претставува сајбер-насилство</a:t>
            </a:r>
            <a:r>
              <a:rPr lang="en-US" b="1" dirty="0" smtClean="0"/>
              <a:t> </a:t>
            </a:r>
            <a:r>
              <a:rPr lang="mk-MK" b="1" dirty="0" smtClean="0"/>
              <a:t>или сајбер булинг?</a:t>
            </a:r>
            <a:endParaRPr lang="en-US" dirty="0"/>
          </a:p>
        </p:txBody>
      </p:sp>
      <p:sp>
        <p:nvSpPr>
          <p:cNvPr id="3" name="Content Placeholder 2"/>
          <p:cNvSpPr>
            <a:spLocks noGrp="1"/>
          </p:cNvSpPr>
          <p:nvPr>
            <p:ph sz="quarter" idx="1"/>
          </p:nvPr>
        </p:nvSpPr>
        <p:spPr/>
        <p:txBody>
          <a:bodyPr>
            <a:normAutofit/>
          </a:bodyPr>
          <a:lstStyle/>
          <a:p>
            <a:r>
              <a:rPr lang="ru-RU" dirty="0" smtClean="0"/>
              <a:t>Сајбер-насилство или силеџиство е насилство со употреба на дигиталните технологии. </a:t>
            </a:r>
          </a:p>
          <a:p>
            <a:r>
              <a:rPr lang="ru-RU" dirty="0" smtClean="0"/>
              <a:t>Може да се одвива на социјалните медиуми или платформите за размена на пораки или платформите за играње („гејминг“) и на мобилните телефони. </a:t>
            </a:r>
          </a:p>
          <a:p>
            <a:r>
              <a:rPr lang="ru-RU" dirty="0" smtClean="0"/>
              <a:t>Станува збор за однесување кое се повторува, а чија цел е да се заплашат, разлутат или посрамат оние кон кои е насочено.</a:t>
            </a:r>
            <a:endParaRPr lang="en-US" dirty="0"/>
          </a:p>
        </p:txBody>
      </p:sp>
      <p:pic>
        <p:nvPicPr>
          <p:cNvPr id="4" name="Picture 3" descr="banner7.png"/>
          <p:cNvPicPr>
            <a:picLocks noChangeAspect="1"/>
          </p:cNvPicPr>
          <p:nvPr/>
        </p:nvPicPr>
        <p:blipFill>
          <a:blip r:embed="rId2" cstate="print">
            <a:lum bright="-10000" contrast="-40000"/>
          </a:blip>
          <a:stretch>
            <a:fillRect/>
          </a:stretch>
        </p:blipFill>
        <p:spPr>
          <a:xfrm>
            <a:off x="4849707" y="4191000"/>
            <a:ext cx="4294293" cy="30432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Bullying</a:t>
            </a:r>
            <a:endParaRPr lang="en-US" dirty="0"/>
          </a:p>
        </p:txBody>
      </p:sp>
      <p:sp>
        <p:nvSpPr>
          <p:cNvPr id="3" name="Content Placeholder 2"/>
          <p:cNvSpPr>
            <a:spLocks noGrp="1"/>
          </p:cNvSpPr>
          <p:nvPr>
            <p:ph sz="quarter" idx="1"/>
          </p:nvPr>
        </p:nvSpPr>
        <p:spPr/>
        <p:txBody>
          <a:bodyPr/>
          <a:lstStyle/>
          <a:p>
            <a:r>
              <a:rPr lang="en-US" dirty="0" smtClean="0"/>
              <a:t>Cyber Bullying </a:t>
            </a:r>
            <a:r>
              <a:rPr lang="mk-MK" dirty="0" smtClean="0"/>
              <a:t>е малтертирање што се случува преку дигитални уреди како што се мобилни телефони компјутери и таблети.</a:t>
            </a:r>
            <a:r>
              <a:rPr lang="en-US" dirty="0" smtClean="0"/>
              <a:t>Cyber </a:t>
            </a:r>
            <a:r>
              <a:rPr lang="mk-MK" dirty="0" smtClean="0"/>
              <a:t>малтертирање може да се случи преку </a:t>
            </a:r>
            <a:r>
              <a:rPr lang="en-US" dirty="0" smtClean="0"/>
              <a:t>CMC</a:t>
            </a:r>
            <a:r>
              <a:rPr lang="mk-MK" dirty="0" smtClean="0"/>
              <a:t> текстуални пораки  или преку интернет на социјалните медиуми</a:t>
            </a:r>
          </a:p>
          <a:p>
            <a:endParaRPr lang="mk-MK" dirty="0" smtClean="0"/>
          </a:p>
          <a:p>
            <a:endParaRPr lang="en-US" dirty="0"/>
          </a:p>
        </p:txBody>
      </p:sp>
      <p:pic>
        <p:nvPicPr>
          <p:cNvPr id="4" name="Content Placeholder 3" descr="cyber bullying no.jpg"/>
          <p:cNvPicPr>
            <a:picLocks noChangeAspect="1"/>
          </p:cNvPicPr>
          <p:nvPr/>
        </p:nvPicPr>
        <p:blipFill>
          <a:blip r:embed="rId2" cstate="print"/>
          <a:srcRect/>
          <a:stretch>
            <a:fillRect/>
          </a:stretch>
        </p:blipFill>
        <p:spPr bwMode="auto">
          <a:xfrm>
            <a:off x="6096000" y="4114800"/>
            <a:ext cx="2133600" cy="230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752600"/>
            <a:ext cx="7162800" cy="4800600"/>
          </a:xfrm>
        </p:spPr>
        <p:txBody>
          <a:bodyPr/>
          <a:lstStyle/>
          <a:p>
            <a:r>
              <a:rPr lang="mk-MK" dirty="0" smtClean="0"/>
              <a:t>Сајбер малтретирањето вклучува испраќање,  објавување или споделување негативна, штетна, лажна или злобна содржина за некој друг. </a:t>
            </a:r>
          </a:p>
          <a:p>
            <a:endParaRPr lang="mk-MK" dirty="0" smtClean="0"/>
          </a:p>
          <a:p>
            <a:r>
              <a:rPr lang="mk-MK" dirty="0" smtClean="0"/>
              <a:t>Често пати опфака споделување лични или туѓи информации што предизвикува срам или понижување. Некогаш сајбер малтертирањето ја преминуваат границата во  незаконско или криминално однесување</a:t>
            </a:r>
            <a:r>
              <a:rPr lang="en-US" dirty="0" smtClean="0"/>
              <a:t>.</a:t>
            </a:r>
          </a:p>
          <a:p>
            <a:endParaRPr lang="en-US" dirty="0"/>
          </a:p>
        </p:txBody>
      </p:sp>
      <p:sp>
        <p:nvSpPr>
          <p:cNvPr id="4" name="Title 3"/>
          <p:cNvSpPr>
            <a:spLocks noGrp="1"/>
          </p:cNvSpPr>
          <p:nvPr>
            <p:ph type="title"/>
          </p:nvPr>
        </p:nvSpPr>
        <p:spPr>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5" name="Rectangle 4"/>
          <p:cNvSpPr/>
          <p:nvPr/>
        </p:nvSpPr>
        <p:spPr>
          <a:xfrm>
            <a:off x="1600200" y="609600"/>
            <a:ext cx="4572000" cy="369332"/>
          </a:xfrm>
          <a:prstGeom prst="rect">
            <a:avLst/>
          </a:prstGeom>
        </p:spPr>
        <p:txBody>
          <a:bodyPr wrap="square">
            <a:spAutoFit/>
          </a:bodyPr>
          <a:lstStyle/>
          <a:p>
            <a:r>
              <a:rPr lang="mk-MK" dirty="0" smtClean="0"/>
              <a:t>САЈБЕР БУЛИНГ</a:t>
            </a:r>
            <a:r>
              <a:rPr lang="en-US" dirty="0" smtClean="0"/>
              <a:t> </a:t>
            </a:r>
            <a:endParaRPr lang="en-US" dirty="0"/>
          </a:p>
        </p:txBody>
      </p:sp>
      <p:pic>
        <p:nvPicPr>
          <p:cNvPr id="6" name="Content Placeholder 4" descr="Cyber-bullying-122156_960_720.jpg"/>
          <p:cNvPicPr>
            <a:picLocks noChangeAspect="1"/>
          </p:cNvPicPr>
          <p:nvPr/>
        </p:nvPicPr>
        <p:blipFill>
          <a:blip r:embed="rId2" cstate="print"/>
          <a:srcRect/>
          <a:stretch>
            <a:fillRect/>
          </a:stretch>
        </p:blipFill>
        <p:spPr bwMode="auto">
          <a:xfrm>
            <a:off x="6781800" y="0"/>
            <a:ext cx="23622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Три најчесто поставувани прашања за сајбер-насилството</a:t>
            </a:r>
            <a:endParaRPr lang="en-US" dirty="0"/>
          </a:p>
        </p:txBody>
      </p:sp>
      <p:sp>
        <p:nvSpPr>
          <p:cNvPr id="3" name="Content Placeholder 2"/>
          <p:cNvSpPr>
            <a:spLocks noGrp="1"/>
          </p:cNvSpPr>
          <p:nvPr>
            <p:ph idx="1"/>
          </p:nvPr>
        </p:nvSpPr>
        <p:spPr/>
        <p:txBody>
          <a:bodyPr>
            <a:normAutofit/>
          </a:bodyPr>
          <a:lstStyle/>
          <a:p>
            <a:r>
              <a:rPr lang="ru-RU" dirty="0" smtClean="0"/>
              <a:t>Дали ме малтретираат онлајн - како можам да ја препознам разликата помеѓу шега и силеџиство?</a:t>
            </a:r>
          </a:p>
          <a:p>
            <a:r>
              <a:rPr lang="ru-RU" dirty="0" smtClean="0"/>
              <a:t>Како можат да ни наштетат  </a:t>
            </a:r>
          </a:p>
          <a:p>
            <a:pPr>
              <a:buNone/>
            </a:pPr>
            <a:r>
              <a:rPr lang="ru-RU" dirty="0" smtClean="0"/>
              <a:t>    сајбер-силеџиите?</a:t>
            </a:r>
          </a:p>
          <a:p>
            <a:r>
              <a:rPr lang="ru-RU" dirty="0" smtClean="0"/>
              <a:t>Со кого треба да разговарам доколку некој ме малтретира онлајн? </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ru-RU" b="1" i="1" dirty="0" smtClean="0"/>
              <a:t>Дали ме малтретираат онлајн- Како можам да ја препознaам разликата помеѓу  шега и силеџиство?</a:t>
            </a:r>
            <a:endParaRPr lang="en-US" dirty="0"/>
          </a:p>
        </p:txBody>
      </p:sp>
      <p:sp>
        <p:nvSpPr>
          <p:cNvPr id="3" name="Content Placeholder 2"/>
          <p:cNvSpPr>
            <a:spLocks noGrp="1"/>
          </p:cNvSpPr>
          <p:nvPr>
            <p:ph idx="1"/>
          </p:nvPr>
        </p:nvSpPr>
        <p:spPr>
          <a:xfrm>
            <a:off x="381000" y="2743200"/>
            <a:ext cx="8382000" cy="4525963"/>
          </a:xfrm>
        </p:spPr>
        <p:txBody>
          <a:bodyPr/>
          <a:lstStyle/>
          <a:p>
            <a:r>
              <a:rPr lang="ru-RU" dirty="0" smtClean="0"/>
              <a:t>Сите пријатели се шегуваат меѓу себе, но понекогаш тешко може да препознаеш дали некој само се забавува, се шегува или пак се обидува да те повреди, особено онлајн. Понекогаш постапката ќе ја сведат на шега и ќе ти речат „А бе, само се шегував“ или „Не си ставај при срце“.</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I286171.mp4_.00_00_10_16.Still002.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57200" y="152400"/>
            <a:ext cx="7467600" cy="1143000"/>
          </a:xfrm>
        </p:spPr>
        <p:txBody>
          <a:bodyPr>
            <a:normAutofit fontScale="90000"/>
          </a:bodyPr>
          <a:lstStyle/>
          <a:p>
            <a:r>
              <a:rPr lang="ru-RU" b="1" i="1" dirty="0" smtClean="0"/>
              <a:t/>
            </a:r>
            <a:br>
              <a:rPr lang="ru-RU" b="1" i="1" dirty="0" smtClean="0"/>
            </a:br>
            <a:r>
              <a:rPr lang="ru-RU" b="1" i="1" dirty="0" smtClean="0"/>
              <a:t> </a:t>
            </a:r>
            <a:r>
              <a:rPr lang="ru-RU" dirty="0" smtClean="0"/>
              <a:t>Како можат да ни наштетат  </a:t>
            </a:r>
            <a:br>
              <a:rPr lang="ru-RU" dirty="0" smtClean="0"/>
            </a:br>
            <a:r>
              <a:rPr lang="ru-RU" dirty="0" smtClean="0"/>
              <a:t>    сајбер-силеџиите?</a:t>
            </a:r>
            <a:br>
              <a:rPr lang="ru-RU" dirty="0" smtClean="0"/>
            </a:br>
            <a:endParaRPr lang="en-US" dirty="0"/>
          </a:p>
        </p:txBody>
      </p:sp>
      <p:sp>
        <p:nvSpPr>
          <p:cNvPr id="3" name="Content Placeholder 2"/>
          <p:cNvSpPr>
            <a:spLocks noGrp="1"/>
          </p:cNvSpPr>
          <p:nvPr>
            <p:ph idx="1"/>
          </p:nvPr>
        </p:nvSpPr>
        <p:spPr/>
        <p:txBody>
          <a:bodyPr>
            <a:normAutofit lnSpcReduction="10000"/>
          </a:bodyPr>
          <a:lstStyle/>
          <a:p>
            <a:r>
              <a:rPr lang="ru-RU" b="1" dirty="0" smtClean="0"/>
              <a:t>Ментално</a:t>
            </a:r>
            <a:r>
              <a:rPr lang="ru-RU" dirty="0" smtClean="0"/>
              <a:t> – </a:t>
            </a:r>
            <a:r>
              <a:rPr lang="ru-RU" dirty="0" smtClean="0">
                <a:solidFill>
                  <a:srgbClr val="FF0000"/>
                </a:solidFill>
              </a:rPr>
              <a:t>кога се чувствуваш вознемирено, збунето, глупаво, дури и разлутено</a:t>
            </a:r>
          </a:p>
          <a:p>
            <a:r>
              <a:rPr lang="ru-RU" b="1" dirty="0" smtClean="0"/>
              <a:t>Емоционално</a:t>
            </a:r>
            <a:r>
              <a:rPr lang="ru-RU" dirty="0" smtClean="0"/>
              <a:t> – </a:t>
            </a:r>
            <a:r>
              <a:rPr lang="ru-RU" dirty="0" smtClean="0">
                <a:solidFill>
                  <a:srgbClr val="FF0000"/>
                </a:solidFill>
              </a:rPr>
              <a:t>кога се чувствуваш посрамено или губиш интерес за работите што ги сакаш</a:t>
            </a:r>
          </a:p>
          <a:p>
            <a:r>
              <a:rPr lang="ru-RU" b="1" dirty="0" smtClean="0"/>
              <a:t>Физички</a:t>
            </a:r>
            <a:r>
              <a:rPr lang="ru-RU" dirty="0" smtClean="0"/>
              <a:t> – </a:t>
            </a:r>
            <a:r>
              <a:rPr lang="ru-RU" dirty="0" smtClean="0">
                <a:solidFill>
                  <a:srgbClr val="FF0000"/>
                </a:solidFill>
              </a:rPr>
              <a:t>кога се чувствуваш изморено (не те фаќа сон) или добиваш симптоми, како што се болки во стомакот или главоболки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686800" cy="1295400"/>
          </a:xfrm>
        </p:spPr>
        <p:txBody>
          <a:bodyPr>
            <a:normAutofit fontScale="90000"/>
          </a:bodyPr>
          <a:lstStyle/>
          <a:p>
            <a:r>
              <a:rPr lang="ru-RU" b="1" i="1" dirty="0" smtClean="0">
                <a:solidFill>
                  <a:srgbClr val="FFFF00"/>
                </a:solidFill>
              </a:rPr>
              <a:t>Со кого треба да разговарам доколку некој ме малтретира онлајн? </a:t>
            </a:r>
            <a:br>
              <a:rPr lang="ru-RU" b="1" i="1" dirty="0" smtClean="0">
                <a:solidFill>
                  <a:srgbClr val="FFFF00"/>
                </a:solidFill>
              </a:rPr>
            </a:br>
            <a:endParaRPr lang="en-US" dirty="0">
              <a:solidFill>
                <a:srgbClr val="FFFF00"/>
              </a:solidFill>
            </a:endParaRPr>
          </a:p>
        </p:txBody>
      </p:sp>
      <p:sp>
        <p:nvSpPr>
          <p:cNvPr id="3" name="Content Placeholder 2"/>
          <p:cNvSpPr>
            <a:spLocks noGrp="1"/>
          </p:cNvSpPr>
          <p:nvPr>
            <p:ph idx="1"/>
          </p:nvPr>
        </p:nvSpPr>
        <p:spPr>
          <a:xfrm>
            <a:off x="0" y="4038600"/>
            <a:ext cx="9144000" cy="2286001"/>
          </a:xfrm>
        </p:spPr>
        <p:txBody>
          <a:bodyPr>
            <a:normAutofit lnSpcReduction="10000"/>
          </a:bodyPr>
          <a:lstStyle/>
          <a:p>
            <a:r>
              <a:rPr lang="ru-RU" dirty="0" smtClean="0"/>
              <a:t>Ако сметаш дека си изложен/а на силеџиство, првиот чекор е да побараш помош од некој на кого му веруваш, како што се родителите, близок член од семејството или друго возрасно лице на кое му веруваш.</a:t>
            </a:r>
            <a:endParaRPr lang="en-US" dirty="0"/>
          </a:p>
        </p:txBody>
      </p:sp>
      <p:pic>
        <p:nvPicPr>
          <p:cNvPr id="6" name="Picture 5" descr="dete.jpg">
            <a:hlinkClick r:id="rId2" action="ppaction://hlinksldjump"/>
          </p:cNvPr>
          <p:cNvPicPr>
            <a:picLocks noChangeAspect="1"/>
          </p:cNvPicPr>
          <p:nvPr/>
        </p:nvPicPr>
        <p:blipFill>
          <a:blip r:embed="rId3" cstate="print"/>
          <a:stretch>
            <a:fillRect/>
          </a:stretch>
        </p:blipFill>
        <p:spPr>
          <a:xfrm>
            <a:off x="5943600" y="1828800"/>
            <a:ext cx="2571750" cy="17811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 (2).jpg"/>
          <p:cNvPicPr>
            <a:picLocks noGrp="1" noChangeAspect="1"/>
          </p:cNvPicPr>
          <p:nvPr>
            <p:ph idx="1"/>
          </p:nvPr>
        </p:nvPicPr>
        <p:blipFill>
          <a:blip r:embed="rId2" cstate="print"/>
          <a:stretch>
            <a:fillRect/>
          </a:stretch>
        </p:blipFill>
        <p:spPr>
          <a:xfrm>
            <a:off x="0" y="5738"/>
            <a:ext cx="9144000" cy="6852262"/>
          </a:xfrm>
        </p:spPr>
      </p:pic>
      <p:sp>
        <p:nvSpPr>
          <p:cNvPr id="2" name="Title 1"/>
          <p:cNvSpPr>
            <a:spLocks noGrp="1"/>
          </p:cNvSpPr>
          <p:nvPr>
            <p:ph type="title"/>
          </p:nvPr>
        </p:nvSpPr>
        <p:spPr>
          <a:xfrm>
            <a:off x="457200" y="609600"/>
            <a:ext cx="7467600" cy="2590800"/>
          </a:xfrm>
        </p:spPr>
        <p:txBody>
          <a:bodyPr>
            <a:normAutofit/>
          </a:bodyPr>
          <a:lstStyle/>
          <a:p>
            <a:r>
              <a:rPr lang="mk-MK" dirty="0" smtClean="0"/>
              <a:t>Ви благодариме на вниманието!</a:t>
            </a:r>
            <a:endParaRPr lang="en-US"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140</TotalTime>
  <Words>322</Words>
  <Application>Microsoft Office PowerPoint</Application>
  <PresentationFormat>On-screen Show (4:3)</PresentationFormat>
  <Paragraphs>33</Paragraphs>
  <Slides>9</Slides>
  <Notes>0</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Technic</vt:lpstr>
      <vt:lpstr>Oriel</vt:lpstr>
      <vt:lpstr>САЈБЕР НАСИЛСТВО  ООУ „сандо масев“ струмица  </vt:lpstr>
      <vt:lpstr>Што претставува сајбер-насилство или сајбер булинг?</vt:lpstr>
      <vt:lpstr>Cyber Bullying</vt:lpstr>
      <vt:lpstr>Slide 4</vt:lpstr>
      <vt:lpstr>Три најчесто поставувани прашања за сајбер-насилството</vt:lpstr>
      <vt:lpstr>Дали ме малтретираат онлајн- Како можам да ја препознaам разликата помеѓу  шега и силеџиство?</vt:lpstr>
      <vt:lpstr>  Како можат да ни наштетат       сајбер-силеџиите? </vt:lpstr>
      <vt:lpstr>Со кого треба да разговарам доколку некој ме малтретира онлајн?  </vt:lpstr>
      <vt:lpstr>Ви благодариме на вниманието!</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САЈБЕР НАСИЛСТВО</dc:title>
  <dc:creator>ucenik 04</dc:creator>
  <cp:lastModifiedBy>Biljana</cp:lastModifiedBy>
  <cp:revision>13</cp:revision>
  <dcterms:created xsi:type="dcterms:W3CDTF">2022-02-07T10:53:51Z</dcterms:created>
  <dcterms:modified xsi:type="dcterms:W3CDTF">2022-02-24T17:25:45Z</dcterms:modified>
</cp:coreProperties>
</file>